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5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418" r:id="rId2"/>
    <p:sldId id="438" r:id="rId3"/>
    <p:sldId id="447" r:id="rId4"/>
    <p:sldId id="442" r:id="rId5"/>
    <p:sldId id="448" r:id="rId6"/>
    <p:sldId id="465" r:id="rId7"/>
    <p:sldId id="466" r:id="rId8"/>
    <p:sldId id="467" r:id="rId9"/>
    <p:sldId id="469" r:id="rId10"/>
    <p:sldId id="470" r:id="rId11"/>
    <p:sldId id="471" r:id="rId12"/>
    <p:sldId id="472" r:id="rId13"/>
    <p:sldId id="473" r:id="rId14"/>
    <p:sldId id="478" r:id="rId15"/>
    <p:sldId id="484" r:id="rId16"/>
    <p:sldId id="483" r:id="rId17"/>
    <p:sldId id="482" r:id="rId18"/>
    <p:sldId id="485" r:id="rId19"/>
    <p:sldId id="486" r:id="rId20"/>
    <p:sldId id="476" r:id="rId21"/>
    <p:sldId id="487" r:id="rId22"/>
    <p:sldId id="488" r:id="rId23"/>
    <p:sldId id="489" r:id="rId24"/>
    <p:sldId id="490" r:id="rId25"/>
    <p:sldId id="474" r:id="rId26"/>
    <p:sldId id="492" r:id="rId27"/>
    <p:sldId id="491" r:id="rId28"/>
    <p:sldId id="461" r:id="rId29"/>
    <p:sldId id="435" r:id="rId30"/>
    <p:sldId id="480" r:id="rId31"/>
    <p:sldId id="451" r:id="rId32"/>
    <p:sldId id="452" r:id="rId33"/>
    <p:sldId id="453" r:id="rId34"/>
    <p:sldId id="457" r:id="rId35"/>
    <p:sldId id="454" r:id="rId36"/>
    <p:sldId id="455" r:id="rId37"/>
    <p:sldId id="456" r:id="rId38"/>
    <p:sldId id="458" r:id="rId39"/>
    <p:sldId id="462" r:id="rId40"/>
    <p:sldId id="440" r:id="rId41"/>
    <p:sldId id="464" r:id="rId42"/>
    <p:sldId id="441" r:id="rId43"/>
    <p:sldId id="443" r:id="rId44"/>
    <p:sldId id="446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5979A"/>
    <a:srgbClr val="4CBBDC"/>
    <a:srgbClr val="00BBD6"/>
    <a:srgbClr val="E28846"/>
    <a:srgbClr val="E25E47"/>
    <a:srgbClr val="A6A6A6"/>
    <a:srgbClr val="528F97"/>
    <a:srgbClr val="3CA8EB"/>
    <a:srgbClr val="00A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5238" autoAdjust="0"/>
  </p:normalViewPr>
  <p:slideViewPr>
    <p:cSldViewPr snapToGrid="0">
      <p:cViewPr varScale="1">
        <p:scale>
          <a:sx n="82" d="100"/>
          <a:sy n="82" d="100"/>
        </p:scale>
        <p:origin x="110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_uni\_Master3\DBDA\graph-mining\Benchmark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_uni\_Master3\DBDA\graph-mining\Benchmark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_uni\_Master3\DBDA\graph-mining\Benchmark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6"/>
          <c:order val="0"/>
          <c:tx>
            <c:v>Spark Average</c:v>
          </c:tx>
          <c:spPr>
            <a:ln w="31750" cap="rnd">
              <a:solidFill>
                <a:srgbClr val="F6A8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F6A800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F6A800"/>
                </a:solidFill>
                <a:prstDash val="sysDot"/>
                <a:round/>
              </a:ln>
              <a:effectLst/>
            </c:spPr>
          </c:dPt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Tabelle1!$W$5:$W$11</c:f>
              <c:numCache>
                <c:formatCode>General</c:formatCode>
                <c:ptCount val="7"/>
                <c:pt idx="0">
                  <c:v>736.8</c:v>
                </c:pt>
                <c:pt idx="1">
                  <c:v>311</c:v>
                </c:pt>
                <c:pt idx="2">
                  <c:v>142.19999999999999</c:v>
                </c:pt>
                <c:pt idx="3">
                  <c:v>104.6</c:v>
                </c:pt>
                <c:pt idx="4">
                  <c:v>86.6</c:v>
                </c:pt>
                <c:pt idx="5">
                  <c:v>76.2</c:v>
                </c:pt>
                <c:pt idx="6">
                  <c:v>77.400000000000006</c:v>
                </c:pt>
              </c:numCache>
            </c:numRef>
          </c:yVal>
          <c:smooth val="0"/>
        </c:ser>
        <c:ser>
          <c:idx val="7"/>
          <c:order val="1"/>
          <c:tx>
            <c:v>Spark Data</c:v>
          </c:tx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Tabelle1!$X$5:$X$11</c:f>
              <c:numCache>
                <c:formatCode>General</c:formatCode>
                <c:ptCount val="7"/>
                <c:pt idx="0">
                  <c:v>742</c:v>
                </c:pt>
                <c:pt idx="1">
                  <c:v>305</c:v>
                </c:pt>
                <c:pt idx="2">
                  <c:v>141</c:v>
                </c:pt>
                <c:pt idx="3">
                  <c:v>102</c:v>
                </c:pt>
                <c:pt idx="4">
                  <c:v>88</c:v>
                </c:pt>
                <c:pt idx="5">
                  <c:v>80</c:v>
                </c:pt>
                <c:pt idx="6">
                  <c:v>82</c:v>
                </c:pt>
              </c:numCache>
            </c:numRef>
          </c:yVal>
          <c:smooth val="0"/>
        </c:ser>
        <c:ser>
          <c:idx val="8"/>
          <c:order val="2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Tabelle1!$Y$5:$Y$11</c:f>
              <c:numCache>
                <c:formatCode>General</c:formatCode>
                <c:ptCount val="7"/>
                <c:pt idx="0">
                  <c:v>736</c:v>
                </c:pt>
                <c:pt idx="1">
                  <c:v>331</c:v>
                </c:pt>
                <c:pt idx="2">
                  <c:v>143</c:v>
                </c:pt>
                <c:pt idx="3">
                  <c:v>105</c:v>
                </c:pt>
                <c:pt idx="4">
                  <c:v>85</c:v>
                </c:pt>
                <c:pt idx="5">
                  <c:v>77</c:v>
                </c:pt>
                <c:pt idx="6">
                  <c:v>78</c:v>
                </c:pt>
              </c:numCache>
            </c:numRef>
          </c:yVal>
          <c:smooth val="0"/>
        </c:ser>
        <c:ser>
          <c:idx val="9"/>
          <c:order val="3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Tabelle1!$Z$5:$Z$11</c:f>
              <c:numCache>
                <c:formatCode>General</c:formatCode>
                <c:ptCount val="7"/>
                <c:pt idx="0">
                  <c:v>735</c:v>
                </c:pt>
                <c:pt idx="1">
                  <c:v>308</c:v>
                </c:pt>
                <c:pt idx="2">
                  <c:v>144</c:v>
                </c:pt>
                <c:pt idx="3">
                  <c:v>106</c:v>
                </c:pt>
                <c:pt idx="4">
                  <c:v>86</c:v>
                </c:pt>
                <c:pt idx="5">
                  <c:v>75</c:v>
                </c:pt>
                <c:pt idx="6">
                  <c:v>73</c:v>
                </c:pt>
              </c:numCache>
            </c:numRef>
          </c:yVal>
          <c:smooth val="0"/>
        </c:ser>
        <c:ser>
          <c:idx val="10"/>
          <c:order val="4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solidFill>
                  <a:srgbClr val="F6A800"/>
                </a:solidFill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Tabelle1!$AA$5:$AA$11</c:f>
              <c:numCache>
                <c:formatCode>General</c:formatCode>
                <c:ptCount val="7"/>
                <c:pt idx="0">
                  <c:v>738</c:v>
                </c:pt>
                <c:pt idx="1">
                  <c:v>307</c:v>
                </c:pt>
                <c:pt idx="2">
                  <c:v>141</c:v>
                </c:pt>
                <c:pt idx="3">
                  <c:v>107</c:v>
                </c:pt>
                <c:pt idx="4">
                  <c:v>89</c:v>
                </c:pt>
                <c:pt idx="5">
                  <c:v>72</c:v>
                </c:pt>
                <c:pt idx="6">
                  <c:v>75</c:v>
                </c:pt>
              </c:numCache>
            </c:numRef>
          </c:yVal>
          <c:smooth val="0"/>
        </c:ser>
        <c:ser>
          <c:idx val="11"/>
          <c:order val="5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Tabelle1!$AB$5:$AB$11</c:f>
              <c:numCache>
                <c:formatCode>General</c:formatCode>
                <c:ptCount val="7"/>
                <c:pt idx="0">
                  <c:v>733</c:v>
                </c:pt>
                <c:pt idx="1">
                  <c:v>304</c:v>
                </c:pt>
                <c:pt idx="2">
                  <c:v>142</c:v>
                </c:pt>
                <c:pt idx="3">
                  <c:v>103</c:v>
                </c:pt>
                <c:pt idx="4">
                  <c:v>85</c:v>
                </c:pt>
                <c:pt idx="5">
                  <c:v>77</c:v>
                </c:pt>
                <c:pt idx="6">
                  <c:v>79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73890400"/>
        <c:axId val="573892360"/>
      </c:scatterChart>
      <c:valAx>
        <c:axId val="573890400"/>
        <c:scaling>
          <c:orientation val="minMax"/>
          <c:max val="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Number of cores used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573892360"/>
        <c:crosses val="autoZero"/>
        <c:crossBetween val="midCat"/>
      </c:valAx>
      <c:valAx>
        <c:axId val="573892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Runtime in seconds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5738904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Flink Average</c:v>
          </c:tx>
          <c:spPr>
            <a:ln w="31750" cap="rnd">
              <a:solidFill>
                <a:srgbClr val="B1063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B1063A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B1063A"/>
                </a:solidFill>
                <a:prstDash val="sysDot"/>
                <a:round/>
              </a:ln>
              <a:effectLst/>
            </c:spPr>
          </c:dPt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Tabelle1!$P$5:$P$11</c:f>
              <c:numCache>
                <c:formatCode>General</c:formatCode>
                <c:ptCount val="7"/>
                <c:pt idx="0">
                  <c:v>74.8</c:v>
                </c:pt>
                <c:pt idx="1">
                  <c:v>50</c:v>
                </c:pt>
                <c:pt idx="2">
                  <c:v>30.2</c:v>
                </c:pt>
                <c:pt idx="3">
                  <c:v>24.2</c:v>
                </c:pt>
                <c:pt idx="4">
                  <c:v>19.600000000000001</c:v>
                </c:pt>
                <c:pt idx="5">
                  <c:v>16.600000000000001</c:v>
                </c:pt>
                <c:pt idx="6">
                  <c:v>20.2</c:v>
                </c:pt>
              </c:numCache>
            </c:numRef>
          </c:yVal>
          <c:smooth val="0"/>
        </c:ser>
        <c:ser>
          <c:idx val="1"/>
          <c:order val="1"/>
          <c:tx>
            <c:v>Flink Data</c:v>
          </c:tx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Tabelle1!$Q$5:$Q$11</c:f>
              <c:numCache>
                <c:formatCode>General</c:formatCode>
                <c:ptCount val="7"/>
                <c:pt idx="0">
                  <c:v>71</c:v>
                </c:pt>
                <c:pt idx="1">
                  <c:v>49</c:v>
                </c:pt>
                <c:pt idx="2">
                  <c:v>28</c:v>
                </c:pt>
                <c:pt idx="3">
                  <c:v>26</c:v>
                </c:pt>
                <c:pt idx="4">
                  <c:v>20</c:v>
                </c:pt>
                <c:pt idx="5">
                  <c:v>19</c:v>
                </c:pt>
                <c:pt idx="6">
                  <c:v>18</c:v>
                </c:pt>
              </c:numCache>
            </c:numRef>
          </c:yVal>
          <c:smooth val="0"/>
        </c:ser>
        <c:ser>
          <c:idx val="2"/>
          <c:order val="2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Tabelle1!$R$5:$R$11</c:f>
              <c:numCache>
                <c:formatCode>General</c:formatCode>
                <c:ptCount val="7"/>
                <c:pt idx="0">
                  <c:v>73</c:v>
                </c:pt>
                <c:pt idx="1">
                  <c:v>52</c:v>
                </c:pt>
                <c:pt idx="2">
                  <c:v>29</c:v>
                </c:pt>
                <c:pt idx="3">
                  <c:v>28</c:v>
                </c:pt>
                <c:pt idx="4">
                  <c:v>22</c:v>
                </c:pt>
                <c:pt idx="5">
                  <c:v>17</c:v>
                </c:pt>
                <c:pt idx="6">
                  <c:v>20</c:v>
                </c:pt>
              </c:numCache>
            </c:numRef>
          </c:yVal>
          <c:smooth val="0"/>
        </c:ser>
        <c:ser>
          <c:idx val="3"/>
          <c:order val="3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Tabelle1!$S$5:$S$11</c:f>
              <c:numCache>
                <c:formatCode>General</c:formatCode>
                <c:ptCount val="7"/>
                <c:pt idx="0">
                  <c:v>80</c:v>
                </c:pt>
                <c:pt idx="1">
                  <c:v>53</c:v>
                </c:pt>
                <c:pt idx="2">
                  <c:v>29</c:v>
                </c:pt>
                <c:pt idx="3">
                  <c:v>22</c:v>
                </c:pt>
                <c:pt idx="4">
                  <c:v>19</c:v>
                </c:pt>
                <c:pt idx="5">
                  <c:v>15</c:v>
                </c:pt>
                <c:pt idx="6">
                  <c:v>22</c:v>
                </c:pt>
              </c:numCache>
            </c:numRef>
          </c:yVal>
          <c:smooth val="0"/>
        </c:ser>
        <c:ser>
          <c:idx val="4"/>
          <c:order val="4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Tabelle1!$T$5:$T$11</c:f>
              <c:numCache>
                <c:formatCode>General</c:formatCode>
                <c:ptCount val="7"/>
                <c:pt idx="0">
                  <c:v>74</c:v>
                </c:pt>
                <c:pt idx="1">
                  <c:v>50</c:v>
                </c:pt>
                <c:pt idx="2">
                  <c:v>31</c:v>
                </c:pt>
                <c:pt idx="3">
                  <c:v>22</c:v>
                </c:pt>
                <c:pt idx="4">
                  <c:v>18</c:v>
                </c:pt>
                <c:pt idx="5">
                  <c:v>16</c:v>
                </c:pt>
                <c:pt idx="6">
                  <c:v>21</c:v>
                </c:pt>
              </c:numCache>
            </c:numRef>
          </c:yVal>
          <c:smooth val="0"/>
        </c:ser>
        <c:ser>
          <c:idx val="5"/>
          <c:order val="5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Tabelle1!$U$5:$U$11</c:f>
              <c:numCache>
                <c:formatCode>General</c:formatCode>
                <c:ptCount val="7"/>
                <c:pt idx="0">
                  <c:v>76</c:v>
                </c:pt>
                <c:pt idx="1">
                  <c:v>46</c:v>
                </c:pt>
                <c:pt idx="2">
                  <c:v>34</c:v>
                </c:pt>
                <c:pt idx="3">
                  <c:v>23</c:v>
                </c:pt>
                <c:pt idx="4">
                  <c:v>19</c:v>
                </c:pt>
                <c:pt idx="5">
                  <c:v>16</c:v>
                </c:pt>
                <c:pt idx="6">
                  <c:v>20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7043888"/>
        <c:axId val="387044280"/>
      </c:scatterChart>
      <c:valAx>
        <c:axId val="387043888"/>
        <c:scaling>
          <c:orientation val="minMax"/>
          <c:max val="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Number of cores used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387044280"/>
        <c:crosses val="autoZero"/>
        <c:crossBetween val="midCat"/>
      </c:valAx>
      <c:valAx>
        <c:axId val="387044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Runtime in seconds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3870438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Flink Average</c:v>
          </c:tx>
          <c:spPr>
            <a:ln w="31750" cap="rnd">
              <a:solidFill>
                <a:srgbClr val="B1063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B1063A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B1063A"/>
                </a:solidFill>
                <a:prstDash val="sysDot"/>
                <a:round/>
              </a:ln>
              <a:effectLst/>
            </c:spPr>
          </c:dPt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Tabelle1!$P$5:$P$11</c:f>
              <c:numCache>
                <c:formatCode>General</c:formatCode>
                <c:ptCount val="7"/>
                <c:pt idx="0">
                  <c:v>74.8</c:v>
                </c:pt>
                <c:pt idx="1">
                  <c:v>50</c:v>
                </c:pt>
                <c:pt idx="2">
                  <c:v>30.2</c:v>
                </c:pt>
                <c:pt idx="3">
                  <c:v>24.2</c:v>
                </c:pt>
                <c:pt idx="4">
                  <c:v>19.600000000000001</c:v>
                </c:pt>
                <c:pt idx="5">
                  <c:v>16.600000000000001</c:v>
                </c:pt>
                <c:pt idx="6">
                  <c:v>20.2</c:v>
                </c:pt>
              </c:numCache>
            </c:numRef>
          </c:yVal>
          <c:smooth val="0"/>
        </c:ser>
        <c:ser>
          <c:idx val="1"/>
          <c:order val="1"/>
          <c:tx>
            <c:v>Flink Data</c:v>
          </c:tx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Tabelle1!$Q$5:$Q$11</c:f>
              <c:numCache>
                <c:formatCode>General</c:formatCode>
                <c:ptCount val="7"/>
                <c:pt idx="0">
                  <c:v>71</c:v>
                </c:pt>
                <c:pt idx="1">
                  <c:v>49</c:v>
                </c:pt>
                <c:pt idx="2">
                  <c:v>28</c:v>
                </c:pt>
                <c:pt idx="3">
                  <c:v>26</c:v>
                </c:pt>
                <c:pt idx="4">
                  <c:v>20</c:v>
                </c:pt>
                <c:pt idx="5">
                  <c:v>19</c:v>
                </c:pt>
                <c:pt idx="6">
                  <c:v>18</c:v>
                </c:pt>
              </c:numCache>
            </c:numRef>
          </c:yVal>
          <c:smooth val="0"/>
        </c:ser>
        <c:ser>
          <c:idx val="2"/>
          <c:order val="2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Tabelle1!$R$5:$R$11</c:f>
              <c:numCache>
                <c:formatCode>General</c:formatCode>
                <c:ptCount val="7"/>
                <c:pt idx="0">
                  <c:v>73</c:v>
                </c:pt>
                <c:pt idx="1">
                  <c:v>52</c:v>
                </c:pt>
                <c:pt idx="2">
                  <c:v>29</c:v>
                </c:pt>
                <c:pt idx="3">
                  <c:v>28</c:v>
                </c:pt>
                <c:pt idx="4">
                  <c:v>22</c:v>
                </c:pt>
                <c:pt idx="5">
                  <c:v>17</c:v>
                </c:pt>
                <c:pt idx="6">
                  <c:v>20</c:v>
                </c:pt>
              </c:numCache>
            </c:numRef>
          </c:yVal>
          <c:smooth val="0"/>
        </c:ser>
        <c:ser>
          <c:idx val="3"/>
          <c:order val="3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Tabelle1!$S$5:$S$11</c:f>
              <c:numCache>
                <c:formatCode>General</c:formatCode>
                <c:ptCount val="7"/>
                <c:pt idx="0">
                  <c:v>80</c:v>
                </c:pt>
                <c:pt idx="1">
                  <c:v>53</c:v>
                </c:pt>
                <c:pt idx="2">
                  <c:v>29</c:v>
                </c:pt>
                <c:pt idx="3">
                  <c:v>22</c:v>
                </c:pt>
                <c:pt idx="4">
                  <c:v>19</c:v>
                </c:pt>
                <c:pt idx="5">
                  <c:v>15</c:v>
                </c:pt>
                <c:pt idx="6">
                  <c:v>22</c:v>
                </c:pt>
              </c:numCache>
            </c:numRef>
          </c:yVal>
          <c:smooth val="0"/>
        </c:ser>
        <c:ser>
          <c:idx val="4"/>
          <c:order val="4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Tabelle1!$T$5:$T$11</c:f>
              <c:numCache>
                <c:formatCode>General</c:formatCode>
                <c:ptCount val="7"/>
                <c:pt idx="0">
                  <c:v>74</c:v>
                </c:pt>
                <c:pt idx="1">
                  <c:v>50</c:v>
                </c:pt>
                <c:pt idx="2">
                  <c:v>31</c:v>
                </c:pt>
                <c:pt idx="3">
                  <c:v>22</c:v>
                </c:pt>
                <c:pt idx="4">
                  <c:v>18</c:v>
                </c:pt>
                <c:pt idx="5">
                  <c:v>16</c:v>
                </c:pt>
                <c:pt idx="6">
                  <c:v>21</c:v>
                </c:pt>
              </c:numCache>
            </c:numRef>
          </c:yVal>
          <c:smooth val="0"/>
        </c:ser>
        <c:ser>
          <c:idx val="5"/>
          <c:order val="5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Tabelle1!$U$5:$U$11</c:f>
              <c:numCache>
                <c:formatCode>General</c:formatCode>
                <c:ptCount val="7"/>
                <c:pt idx="0">
                  <c:v>76</c:v>
                </c:pt>
                <c:pt idx="1">
                  <c:v>46</c:v>
                </c:pt>
                <c:pt idx="2">
                  <c:v>34</c:v>
                </c:pt>
                <c:pt idx="3">
                  <c:v>23</c:v>
                </c:pt>
                <c:pt idx="4">
                  <c:v>19</c:v>
                </c:pt>
                <c:pt idx="5">
                  <c:v>16</c:v>
                </c:pt>
                <c:pt idx="6">
                  <c:v>20</c:v>
                </c:pt>
              </c:numCache>
            </c:numRef>
          </c:yVal>
          <c:smooth val="0"/>
        </c:ser>
        <c:ser>
          <c:idx val="6"/>
          <c:order val="6"/>
          <c:tx>
            <c:v>Spark Average</c:v>
          </c:tx>
          <c:spPr>
            <a:ln w="31750" cap="rnd">
              <a:solidFill>
                <a:srgbClr val="F6A8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F6A800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F6A800"/>
                </a:solidFill>
                <a:prstDash val="sysDot"/>
                <a:round/>
              </a:ln>
              <a:effectLst/>
            </c:spPr>
          </c:dPt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Tabelle1!$W$5:$W$11</c:f>
              <c:numCache>
                <c:formatCode>General</c:formatCode>
                <c:ptCount val="7"/>
                <c:pt idx="0">
                  <c:v>736.8</c:v>
                </c:pt>
                <c:pt idx="1">
                  <c:v>311</c:v>
                </c:pt>
                <c:pt idx="2">
                  <c:v>142.19999999999999</c:v>
                </c:pt>
                <c:pt idx="3">
                  <c:v>104.6</c:v>
                </c:pt>
                <c:pt idx="4">
                  <c:v>86.6</c:v>
                </c:pt>
                <c:pt idx="5">
                  <c:v>76.2</c:v>
                </c:pt>
                <c:pt idx="6">
                  <c:v>77.400000000000006</c:v>
                </c:pt>
              </c:numCache>
            </c:numRef>
          </c:yVal>
          <c:smooth val="0"/>
        </c:ser>
        <c:ser>
          <c:idx val="7"/>
          <c:order val="7"/>
          <c:tx>
            <c:v>Spark Data</c:v>
          </c:tx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Tabelle1!$X$5:$X$11</c:f>
              <c:numCache>
                <c:formatCode>General</c:formatCode>
                <c:ptCount val="7"/>
                <c:pt idx="0">
                  <c:v>742</c:v>
                </c:pt>
                <c:pt idx="1">
                  <c:v>305</c:v>
                </c:pt>
                <c:pt idx="2">
                  <c:v>141</c:v>
                </c:pt>
                <c:pt idx="3">
                  <c:v>102</c:v>
                </c:pt>
                <c:pt idx="4">
                  <c:v>88</c:v>
                </c:pt>
                <c:pt idx="5">
                  <c:v>80</c:v>
                </c:pt>
                <c:pt idx="6">
                  <c:v>82</c:v>
                </c:pt>
              </c:numCache>
            </c:numRef>
          </c:yVal>
          <c:smooth val="0"/>
        </c:ser>
        <c:ser>
          <c:idx val="8"/>
          <c:order val="8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Tabelle1!$Y$5:$Y$11</c:f>
              <c:numCache>
                <c:formatCode>General</c:formatCode>
                <c:ptCount val="7"/>
                <c:pt idx="0">
                  <c:v>736</c:v>
                </c:pt>
                <c:pt idx="1">
                  <c:v>331</c:v>
                </c:pt>
                <c:pt idx="2">
                  <c:v>143</c:v>
                </c:pt>
                <c:pt idx="3">
                  <c:v>105</c:v>
                </c:pt>
                <c:pt idx="4">
                  <c:v>85</c:v>
                </c:pt>
                <c:pt idx="5">
                  <c:v>77</c:v>
                </c:pt>
                <c:pt idx="6">
                  <c:v>78</c:v>
                </c:pt>
              </c:numCache>
            </c:numRef>
          </c:yVal>
          <c:smooth val="0"/>
        </c:ser>
        <c:ser>
          <c:idx val="9"/>
          <c:order val="9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Tabelle1!$Z$5:$Z$11</c:f>
              <c:numCache>
                <c:formatCode>General</c:formatCode>
                <c:ptCount val="7"/>
                <c:pt idx="0">
                  <c:v>735</c:v>
                </c:pt>
                <c:pt idx="1">
                  <c:v>308</c:v>
                </c:pt>
                <c:pt idx="2">
                  <c:v>144</c:v>
                </c:pt>
                <c:pt idx="3">
                  <c:v>106</c:v>
                </c:pt>
                <c:pt idx="4">
                  <c:v>86</c:v>
                </c:pt>
                <c:pt idx="5">
                  <c:v>75</c:v>
                </c:pt>
                <c:pt idx="6">
                  <c:v>73</c:v>
                </c:pt>
              </c:numCache>
            </c:numRef>
          </c:yVal>
          <c:smooth val="0"/>
        </c:ser>
        <c:ser>
          <c:idx val="10"/>
          <c:order val="10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solidFill>
                  <a:srgbClr val="F6A800"/>
                </a:solidFill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Tabelle1!$AA$5:$AA$11</c:f>
              <c:numCache>
                <c:formatCode>General</c:formatCode>
                <c:ptCount val="7"/>
                <c:pt idx="0">
                  <c:v>738</c:v>
                </c:pt>
                <c:pt idx="1">
                  <c:v>307</c:v>
                </c:pt>
                <c:pt idx="2">
                  <c:v>141</c:v>
                </c:pt>
                <c:pt idx="3">
                  <c:v>107</c:v>
                </c:pt>
                <c:pt idx="4">
                  <c:v>89</c:v>
                </c:pt>
                <c:pt idx="5">
                  <c:v>72</c:v>
                </c:pt>
                <c:pt idx="6">
                  <c:v>75</c:v>
                </c:pt>
              </c:numCache>
            </c:numRef>
          </c:yVal>
          <c:smooth val="0"/>
        </c:ser>
        <c:ser>
          <c:idx val="11"/>
          <c:order val="11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Tabelle1!$AB$5:$AB$11</c:f>
              <c:numCache>
                <c:formatCode>General</c:formatCode>
                <c:ptCount val="7"/>
                <c:pt idx="0">
                  <c:v>733</c:v>
                </c:pt>
                <c:pt idx="1">
                  <c:v>304</c:v>
                </c:pt>
                <c:pt idx="2">
                  <c:v>142</c:v>
                </c:pt>
                <c:pt idx="3">
                  <c:v>103</c:v>
                </c:pt>
                <c:pt idx="4">
                  <c:v>85</c:v>
                </c:pt>
                <c:pt idx="5">
                  <c:v>77</c:v>
                </c:pt>
                <c:pt idx="6">
                  <c:v>79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8624928"/>
        <c:axId val="440618856"/>
      </c:scatterChart>
      <c:valAx>
        <c:axId val="568624928"/>
        <c:scaling>
          <c:orientation val="minMax"/>
          <c:max val="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Number of cores used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440618856"/>
        <c:crosses val="autoZero"/>
        <c:crossBetween val="midCat"/>
      </c:valAx>
      <c:valAx>
        <c:axId val="440618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Runtime in seconds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56862492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1"/>
          <c:order val="0"/>
          <c:tx>
            <c:strRef>
              <c:f>Tabelle1!$W$17</c:f>
              <c:strCache>
                <c:ptCount val="1"/>
                <c:pt idx="0">
                  <c:v>Flink</c:v>
                </c:pt>
              </c:strCache>
            </c:strRef>
          </c:tx>
          <c:spPr>
            <a:ln w="31750" cap="rnd">
              <a:solidFill>
                <a:srgbClr val="B1063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B1063A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B1063A"/>
                </a:solidFill>
                <a:prstDash val="sysDot"/>
                <a:round/>
              </a:ln>
              <a:effectLst/>
            </c:spPr>
          </c:dPt>
          <c:xVal>
            <c:numRef>
              <c:f>Tabelle1!$V$18:$V$24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Tabelle1!$W$18:$W$24</c:f>
              <c:numCache>
                <c:formatCode>General</c:formatCode>
                <c:ptCount val="7"/>
                <c:pt idx="0">
                  <c:v>1</c:v>
                </c:pt>
                <c:pt idx="1">
                  <c:v>1.496</c:v>
                </c:pt>
                <c:pt idx="2">
                  <c:v>2.4768211920529799</c:v>
                </c:pt>
                <c:pt idx="3">
                  <c:v>3.0909090909090908</c:v>
                </c:pt>
                <c:pt idx="4">
                  <c:v>3.8163265306122445</c:v>
                </c:pt>
                <c:pt idx="5">
                  <c:v>4.5060240963855414</c:v>
                </c:pt>
                <c:pt idx="6">
                  <c:v>3.7029702970297032</c:v>
                </c:pt>
              </c:numCache>
            </c:numRef>
          </c:yVal>
          <c:smooth val="0"/>
        </c:ser>
        <c:ser>
          <c:idx val="0"/>
          <c:order val="1"/>
          <c:tx>
            <c:strRef>
              <c:f>Tabelle1!$X$17</c:f>
              <c:strCache>
                <c:ptCount val="1"/>
                <c:pt idx="0">
                  <c:v>Spark</c:v>
                </c:pt>
              </c:strCache>
            </c:strRef>
          </c:tx>
          <c:spPr>
            <a:ln w="31750" cap="rnd">
              <a:solidFill>
                <a:srgbClr val="F6A8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F6A800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F6A800"/>
                </a:solidFill>
                <a:prstDash val="sysDot"/>
                <a:round/>
              </a:ln>
              <a:effectLst/>
            </c:spPr>
          </c:dPt>
          <c:xVal>
            <c:numRef>
              <c:f>Tabelle1!$V$18:$V$24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Tabelle1!$X$18:$X$24</c:f>
              <c:numCache>
                <c:formatCode>General</c:formatCode>
                <c:ptCount val="7"/>
                <c:pt idx="0">
                  <c:v>1</c:v>
                </c:pt>
                <c:pt idx="1">
                  <c:v>2.3691318327974273</c:v>
                </c:pt>
                <c:pt idx="2">
                  <c:v>5.1814345991561179</c:v>
                </c:pt>
                <c:pt idx="3">
                  <c:v>7.0439770554493304</c:v>
                </c:pt>
                <c:pt idx="4">
                  <c:v>8.5080831408775985</c:v>
                </c:pt>
                <c:pt idx="5">
                  <c:v>9.669291338582676</c:v>
                </c:pt>
                <c:pt idx="6">
                  <c:v>9.5193798449612395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Tabelle1!$Y$17</c:f>
              <c:strCache>
                <c:ptCount val="1"/>
                <c:pt idx="0">
                  <c:v>Linear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noFill/>
                <a:ln w="9525">
                  <a:noFill/>
                </a:ln>
                <a:effectLst/>
              </c:spPr>
            </c:marker>
            <c:bubble3D val="0"/>
            <c:spPr>
              <a:ln w="19050" cap="rnd">
                <a:solidFill>
                  <a:schemeClr val="accent3"/>
                </a:solidFill>
                <a:prstDash val="sysDot"/>
                <a:round/>
              </a:ln>
              <a:effectLst/>
            </c:spPr>
          </c:dPt>
          <c:xVal>
            <c:numRef>
              <c:f>Tabelle1!$V$18:$V$24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Tabelle1!$Y$18:$Y$24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8625320"/>
        <c:axId val="492614504"/>
      </c:scatterChart>
      <c:valAx>
        <c:axId val="568625320"/>
        <c:scaling>
          <c:orientation val="minMax"/>
          <c:max val="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Number of cores used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492614504"/>
        <c:crosses val="autoZero"/>
        <c:crossBetween val="midCat"/>
      </c:valAx>
      <c:valAx>
        <c:axId val="492614504"/>
        <c:scaling>
          <c:orientation val="minMax"/>
          <c:max val="1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relative speedup factor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56862532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r>
              <a:rPr lang="en-US" sz="1600" b="1" dirty="0" smtClean="0"/>
              <a:t>Spark</a:t>
            </a:r>
            <a:endParaRPr lang="en-US" sz="16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Tabelle1!$A$37</c:f>
              <c:strCache>
                <c:ptCount val="1"/>
                <c:pt idx="0">
                  <c:v>Add degrees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Tabelle1!$B$36:$G$36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Tabelle1!$B$37:$G$37</c:f>
              <c:numCache>
                <c:formatCode>General</c:formatCode>
                <c:ptCount val="6"/>
                <c:pt idx="0">
                  <c:v>2.1030356449858977E-3</c:v>
                </c:pt>
                <c:pt idx="1">
                  <c:v>5.1715774570467807E-3</c:v>
                </c:pt>
                <c:pt idx="2">
                  <c:v>1.1156915485077685E-2</c:v>
                </c:pt>
                <c:pt idx="3">
                  <c:v>1.548289302728454E-2</c:v>
                </c:pt>
                <c:pt idx="4">
                  <c:v>1.8255240396156138E-2</c:v>
                </c:pt>
                <c:pt idx="5">
                  <c:v>2.0931700767377135E-2</c:v>
                </c:pt>
              </c:numCache>
            </c:numRef>
          </c:val>
        </c:ser>
        <c:ser>
          <c:idx val="1"/>
          <c:order val="1"/>
          <c:tx>
            <c:strRef>
              <c:f>Tabelle1!$A$38</c:f>
              <c:strCache>
                <c:ptCount val="1"/>
                <c:pt idx="0">
                  <c:v>Get triangles</c:v>
                </c:pt>
              </c:strCache>
            </c:strRef>
          </c:tx>
          <c:spPr>
            <a:solidFill>
              <a:srgbClr val="F6A800"/>
            </a:solidFill>
            <a:ln>
              <a:noFill/>
            </a:ln>
            <a:effectLst/>
          </c:spPr>
          <c:invertIfNegative val="0"/>
          <c:cat>
            <c:strRef>
              <c:f>Tabelle1!$B$36:$G$36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Tabelle1!$B$38:$G$38</c:f>
              <c:numCache>
                <c:formatCode>General</c:formatCode>
                <c:ptCount val="6"/>
                <c:pt idx="0">
                  <c:v>0.17572884529112021</c:v>
                </c:pt>
                <c:pt idx="1">
                  <c:v>0.17893679900926462</c:v>
                </c:pt>
                <c:pt idx="2">
                  <c:v>0.24130633762427461</c:v>
                </c:pt>
                <c:pt idx="3">
                  <c:v>0.25840700073879708</c:v>
                </c:pt>
                <c:pt idx="4">
                  <c:v>0.26347558095415086</c:v>
                </c:pt>
                <c:pt idx="5">
                  <c:v>0.28693502636469531</c:v>
                </c:pt>
              </c:numCache>
            </c:numRef>
          </c:val>
        </c:ser>
        <c:ser>
          <c:idx val="2"/>
          <c:order val="2"/>
          <c:tx>
            <c:strRef>
              <c:f>Tabelle1!$A$39</c:f>
              <c:strCache>
                <c:ptCount val="1"/>
                <c:pt idx="0">
                  <c:v>Filter triangles</c:v>
                </c:pt>
              </c:strCache>
            </c:strRef>
          </c:tx>
          <c:spPr>
            <a:solidFill>
              <a:srgbClr val="B1063A"/>
            </a:solidFill>
            <a:ln>
              <a:noFill/>
            </a:ln>
            <a:effectLst/>
          </c:spPr>
          <c:invertIfNegative val="0"/>
          <c:cat>
            <c:strRef>
              <c:f>Tabelle1!$B$36:$G$36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Tabelle1!$B$39:$G$39</c:f>
              <c:numCache>
                <c:formatCode>General</c:formatCode>
                <c:ptCount val="6"/>
                <c:pt idx="0">
                  <c:v>0.81801129178795073</c:v>
                </c:pt>
                <c:pt idx="1">
                  <c:v>0.80509733800085637</c:v>
                </c:pt>
                <c:pt idx="2">
                  <c:v>0.72955131221338132</c:v>
                </c:pt>
                <c:pt idx="3">
                  <c:v>0.70197819274959883</c:v>
                </c:pt>
                <c:pt idx="4">
                  <c:v>0.68844518781796626</c:v>
                </c:pt>
                <c:pt idx="5">
                  <c:v>0.65610300459714921</c:v>
                </c:pt>
              </c:numCache>
            </c:numRef>
          </c:val>
        </c:ser>
        <c:ser>
          <c:idx val="3"/>
          <c:order val="3"/>
          <c:tx>
            <c:strRef>
              <c:f>Tabelle1!$A$40</c:f>
              <c:strCache>
                <c:ptCount val="1"/>
                <c:pt idx="0">
                  <c:v>Connect truss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Tabelle1!$B$36:$G$36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Tabelle1!$B$40:$G$40</c:f>
              <c:numCache>
                <c:formatCode>General</c:formatCode>
                <c:ptCount val="6"/>
                <c:pt idx="0">
                  <c:v>4.1179742006544487E-3</c:v>
                </c:pt>
                <c:pt idx="1">
                  <c:v>1.0701212468286722E-2</c:v>
                </c:pt>
                <c:pt idx="2">
                  <c:v>1.7798159553723381E-2</c:v>
                </c:pt>
                <c:pt idx="3">
                  <c:v>2.3886709296104761E-2</c:v>
                </c:pt>
                <c:pt idx="4">
                  <c:v>2.9491021441680018E-2</c:v>
                </c:pt>
                <c:pt idx="5">
                  <c:v>3.5674589413218806E-2</c:v>
                </c:pt>
              </c:numCache>
            </c:numRef>
          </c:val>
        </c:ser>
        <c:ser>
          <c:idx val="4"/>
          <c:order val="4"/>
          <c:tx>
            <c:strRef>
              <c:f>Tabelle1!$A$41</c:f>
              <c:strCache>
                <c:ptCount val="1"/>
                <c:pt idx="0">
                  <c:v>Final map</c:v>
                </c:pt>
              </c:strCache>
            </c:strRef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cat>
            <c:strRef>
              <c:f>Tabelle1!$B$36:$G$36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Tabelle1!$B$41:$G$41</c:f>
              <c:numCache>
                <c:formatCode>General</c:formatCode>
                <c:ptCount val="6"/>
                <c:pt idx="0">
                  <c:v>3.8853075288676093E-5</c:v>
                </c:pt>
                <c:pt idx="1">
                  <c:v>9.3073064545622775E-5</c:v>
                </c:pt>
                <c:pt idx="2">
                  <c:v>1.8727512354305807E-4</c:v>
                </c:pt>
                <c:pt idx="3">
                  <c:v>2.4520418821491355E-4</c:v>
                </c:pt>
                <c:pt idx="4">
                  <c:v>3.3296939004653822E-4</c:v>
                </c:pt>
                <c:pt idx="5">
                  <c:v>3.5567885755950952E-4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75796704"/>
        <c:axId val="373543144"/>
      </c:barChart>
      <c:catAx>
        <c:axId val="375796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373543144"/>
        <c:crosses val="autoZero"/>
        <c:auto val="1"/>
        <c:lblAlgn val="ctr"/>
        <c:lblOffset val="100"/>
        <c:noMultiLvlLbl val="0"/>
      </c:catAx>
      <c:valAx>
        <c:axId val="373543144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375796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r>
              <a:rPr lang="en-US" sz="1600" b="1" dirty="0" err="1" smtClean="0"/>
              <a:t>Flink</a:t>
            </a:r>
            <a:endParaRPr lang="en-US" sz="16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Tabelle1!$A$59</c:f>
              <c:strCache>
                <c:ptCount val="1"/>
                <c:pt idx="0">
                  <c:v>Add degrees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Tabelle1!$B$58:$G$58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Tabelle1!$B$59:$G$59</c:f>
              <c:numCache>
                <c:formatCode>General</c:formatCode>
                <c:ptCount val="6"/>
                <c:pt idx="0">
                  <c:v>0.55614406779661019</c:v>
                </c:pt>
                <c:pt idx="1">
                  <c:v>0.47688921496698455</c:v>
                </c:pt>
                <c:pt idx="2">
                  <c:v>0.47509829619921362</c:v>
                </c:pt>
                <c:pt idx="3">
                  <c:v>0.48342541436464093</c:v>
                </c:pt>
                <c:pt idx="4">
                  <c:v>0.45896328293736505</c:v>
                </c:pt>
                <c:pt idx="5">
                  <c:v>0.49954586739327883</c:v>
                </c:pt>
              </c:numCache>
            </c:numRef>
          </c:val>
        </c:ser>
        <c:ser>
          <c:idx val="1"/>
          <c:order val="1"/>
          <c:tx>
            <c:strRef>
              <c:f>Tabelle1!$A$60</c:f>
              <c:strCache>
                <c:ptCount val="1"/>
                <c:pt idx="0">
                  <c:v>Get + filter triangles</c:v>
                </c:pt>
              </c:strCache>
            </c:strRef>
          </c:tx>
          <c:spPr>
            <a:solidFill>
              <a:srgbClr val="E05F00"/>
            </a:solidFill>
            <a:ln>
              <a:noFill/>
            </a:ln>
            <a:effectLst/>
          </c:spPr>
          <c:invertIfNegative val="0"/>
          <c:cat>
            <c:strRef>
              <c:f>Tabelle1!$B$58:$G$58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Tabelle1!$B$60:$G$60</c:f>
              <c:numCache>
                <c:formatCode>General</c:formatCode>
                <c:ptCount val="6"/>
                <c:pt idx="0">
                  <c:v>0.42372881355932207</c:v>
                </c:pt>
                <c:pt idx="1">
                  <c:v>0.49523110785033014</c:v>
                </c:pt>
                <c:pt idx="2">
                  <c:v>0.47509829619921362</c:v>
                </c:pt>
                <c:pt idx="3">
                  <c:v>0.46040515653775327</c:v>
                </c:pt>
                <c:pt idx="4">
                  <c:v>0.48596112311015122</c:v>
                </c:pt>
                <c:pt idx="5">
                  <c:v>0.45413260672116257</c:v>
                </c:pt>
              </c:numCache>
            </c:numRef>
          </c:val>
        </c:ser>
        <c:ser>
          <c:idx val="2"/>
          <c:order val="2"/>
          <c:tx>
            <c:strRef>
              <c:f>Tabelle1!$A$61</c:f>
              <c:strCache>
                <c:ptCount val="1"/>
                <c:pt idx="0">
                  <c:v>Connect truss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Tabelle1!$B$58:$G$58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Tabelle1!$B$61:$G$61</c:f>
              <c:numCache>
                <c:formatCode>General</c:formatCode>
                <c:ptCount val="6"/>
                <c:pt idx="0">
                  <c:v>1.9862288135593223E-2</c:v>
                </c:pt>
                <c:pt idx="1">
                  <c:v>2.7512839325018339E-2</c:v>
                </c:pt>
                <c:pt idx="2">
                  <c:v>4.9148099606815203E-2</c:v>
                </c:pt>
                <c:pt idx="3">
                  <c:v>5.5248618784530384E-2</c:v>
                </c:pt>
                <c:pt idx="4">
                  <c:v>5.3995680345572353E-2</c:v>
                </c:pt>
                <c:pt idx="5">
                  <c:v>4.5413260672116255E-2</c:v>
                </c:pt>
              </c:numCache>
            </c:numRef>
          </c:val>
        </c:ser>
        <c:ser>
          <c:idx val="3"/>
          <c:order val="3"/>
          <c:tx>
            <c:strRef>
              <c:f>Tabelle1!$A$62</c:f>
              <c:strCache>
                <c:ptCount val="1"/>
                <c:pt idx="0">
                  <c:v>Final map</c:v>
                </c:pt>
              </c:strCache>
            </c:strRef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cat>
            <c:strRef>
              <c:f>Tabelle1!$B$58:$G$58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Tabelle1!$B$62:$G$62</c:f>
              <c:numCache>
                <c:formatCode>General</c:formatCode>
                <c:ptCount val="6"/>
                <c:pt idx="0">
                  <c:v>2.6483050847457627E-4</c:v>
                </c:pt>
                <c:pt idx="1">
                  <c:v>3.6683785766691119E-4</c:v>
                </c:pt>
                <c:pt idx="2">
                  <c:v>6.5530799475753605E-4</c:v>
                </c:pt>
                <c:pt idx="3">
                  <c:v>9.2081031307550648E-4</c:v>
                </c:pt>
                <c:pt idx="4">
                  <c:v>1.0799136069114472E-3</c:v>
                </c:pt>
                <c:pt idx="5">
                  <c:v>9.0826521344232523E-4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68624536"/>
        <c:axId val="573889224"/>
      </c:barChart>
      <c:catAx>
        <c:axId val="568624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573889224"/>
        <c:crosses val="autoZero"/>
        <c:auto val="1"/>
        <c:lblAlgn val="ctr"/>
        <c:lblOffset val="100"/>
        <c:noMultiLvlLbl val="0"/>
      </c:catAx>
      <c:valAx>
        <c:axId val="573889224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568624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"/>
          <c:y val="0.91460780155005872"/>
          <c:w val="0.8627637567232106"/>
          <c:h val="6.855718161492439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latin typeface="Segoe UI Light" panose="020B0502040204020203" pitchFamily="34" charset="0"/>
        </a:defRPr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Tabelle1!$O$28</c:f>
              <c:strCache>
                <c:ptCount val="1"/>
                <c:pt idx="0">
                  <c:v>Flink</c:v>
                </c:pt>
              </c:strCache>
            </c:strRef>
          </c:tx>
          <c:spPr>
            <a:solidFill>
              <a:srgbClr val="B1063A"/>
            </a:solidFill>
            <a:ln>
              <a:noFill/>
            </a:ln>
            <a:effectLst/>
          </c:spPr>
          <c:invertIfNegative val="0"/>
          <c:dPt>
            <c:idx val="4"/>
            <c:invertIfNegative val="0"/>
            <c:bubble3D val="0"/>
            <c:spPr>
              <a:gradFill>
                <a:gsLst>
                  <a:gs pos="73000">
                    <a:srgbClr val="B61647"/>
                  </a:gs>
                  <a:gs pos="63000">
                    <a:srgbClr val="B41042"/>
                  </a:gs>
                  <a:gs pos="68000">
                    <a:srgbClr val="B1063A">
                      <a:alpha val="0"/>
                    </a:srgbClr>
                  </a:gs>
                  <a:gs pos="100000">
                    <a:srgbClr val="B1063A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cat>
            <c:numRef>
              <c:f>Tabelle1!$P$27:$T$27</c:f>
              <c:numCache>
                <c:formatCode>General</c:formatCode>
                <c:ptCount val="5"/>
                <c:pt idx="0">
                  <c:v>40</c:v>
                </c:pt>
                <c:pt idx="1">
                  <c:v>20</c:v>
                </c:pt>
                <c:pt idx="2">
                  <c:v>10</c:v>
                </c:pt>
                <c:pt idx="3">
                  <c:v>8</c:v>
                </c:pt>
                <c:pt idx="4">
                  <c:v>5</c:v>
                </c:pt>
              </c:numCache>
            </c:numRef>
          </c:cat>
          <c:val>
            <c:numRef>
              <c:f>Tabelle1!$P$28:$T$28</c:f>
              <c:numCache>
                <c:formatCode>General</c:formatCode>
                <c:ptCount val="5"/>
                <c:pt idx="0">
                  <c:v>19</c:v>
                </c:pt>
                <c:pt idx="1">
                  <c:v>16</c:v>
                </c:pt>
                <c:pt idx="2">
                  <c:v>22</c:v>
                </c:pt>
                <c:pt idx="3">
                  <c:v>30</c:v>
                </c:pt>
                <c:pt idx="4">
                  <c:v>3200</c:v>
                </c:pt>
              </c:numCache>
            </c:numRef>
          </c:val>
        </c:ser>
        <c:ser>
          <c:idx val="1"/>
          <c:order val="1"/>
          <c:tx>
            <c:strRef>
              <c:f>Tabelle1!$O$29</c:f>
              <c:strCache>
                <c:ptCount val="1"/>
                <c:pt idx="0">
                  <c:v>Spark</c:v>
                </c:pt>
              </c:strCache>
            </c:strRef>
          </c:tx>
          <c:spPr>
            <a:solidFill>
              <a:srgbClr val="F6A800"/>
            </a:solidFill>
            <a:ln>
              <a:noFill/>
            </a:ln>
            <a:effectLst/>
          </c:spPr>
          <c:invertIfNegative val="0"/>
          <c:cat>
            <c:numRef>
              <c:f>Tabelle1!$P$27:$T$27</c:f>
              <c:numCache>
                <c:formatCode>General</c:formatCode>
                <c:ptCount val="5"/>
                <c:pt idx="0">
                  <c:v>40</c:v>
                </c:pt>
                <c:pt idx="1">
                  <c:v>20</c:v>
                </c:pt>
                <c:pt idx="2">
                  <c:v>10</c:v>
                </c:pt>
                <c:pt idx="3">
                  <c:v>8</c:v>
                </c:pt>
                <c:pt idx="4">
                  <c:v>5</c:v>
                </c:pt>
              </c:numCache>
            </c:numRef>
          </c:cat>
          <c:val>
            <c:numRef>
              <c:f>Tabelle1!$P$29:$T$29</c:f>
              <c:numCache>
                <c:formatCode>General</c:formatCode>
                <c:ptCount val="5"/>
                <c:pt idx="0">
                  <c:v>67</c:v>
                </c:pt>
                <c:pt idx="1">
                  <c:v>76</c:v>
                </c:pt>
                <c:pt idx="2">
                  <c:v>125</c:v>
                </c:pt>
                <c:pt idx="3">
                  <c:v>146</c:v>
                </c:pt>
                <c:pt idx="4">
                  <c:v>784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8334888"/>
        <c:axId val="668335280"/>
      </c:barChart>
      <c:catAx>
        <c:axId val="6683348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k value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668335280"/>
        <c:crosses val="autoZero"/>
        <c:auto val="1"/>
        <c:lblAlgn val="ctr"/>
        <c:lblOffset val="100"/>
        <c:noMultiLvlLbl val="0"/>
      </c:catAx>
      <c:valAx>
        <c:axId val="668335280"/>
        <c:scaling>
          <c:orientation val="minMax"/>
          <c:max val="1199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Runtime in seconds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6683348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Tabelle1!$E$20</c:f>
              <c:strCache>
                <c:ptCount val="1"/>
                <c:pt idx="0">
                  <c:v>Flink</c:v>
                </c:pt>
              </c:strCache>
            </c:strRef>
          </c:tx>
          <c:spPr>
            <a:solidFill>
              <a:srgbClr val="B1063A"/>
            </a:solidFill>
            <a:ln>
              <a:noFill/>
            </a:ln>
            <a:effectLst/>
          </c:spPr>
          <c:invertIfNegative val="0"/>
          <c:dPt>
            <c:idx val="3"/>
            <c:invertIfNegative val="0"/>
            <c:bubble3D val="0"/>
            <c:spPr>
              <a:gradFill>
                <a:gsLst>
                  <a:gs pos="73000">
                    <a:srgbClr val="B61647"/>
                  </a:gs>
                  <a:gs pos="63000">
                    <a:srgbClr val="B41042"/>
                  </a:gs>
                  <a:gs pos="68000">
                    <a:srgbClr val="B1063A">
                      <a:alpha val="0"/>
                    </a:srgbClr>
                  </a:gs>
                  <a:gs pos="100000">
                    <a:srgbClr val="B1063A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cat>
            <c:numRef>
              <c:f>Tabelle1!$F$18:$I$18</c:f>
              <c:numCache>
                <c:formatCode>General</c:formatCode>
                <c:ptCount val="4"/>
                <c:pt idx="0">
                  <c:v>40</c:v>
                </c:pt>
                <c:pt idx="1">
                  <c:v>20</c:v>
                </c:pt>
                <c:pt idx="2">
                  <c:v>10</c:v>
                </c:pt>
                <c:pt idx="3">
                  <c:v>5</c:v>
                </c:pt>
              </c:numCache>
            </c:numRef>
          </c:cat>
          <c:val>
            <c:numRef>
              <c:f>Tabelle1!$F$20:$I$20</c:f>
              <c:numCache>
                <c:formatCode>General</c:formatCode>
                <c:ptCount val="4"/>
                <c:pt idx="0">
                  <c:v>49</c:v>
                </c:pt>
                <c:pt idx="1">
                  <c:v>46</c:v>
                </c:pt>
                <c:pt idx="2">
                  <c:v>104</c:v>
                </c:pt>
                <c:pt idx="3">
                  <c:v>3200</c:v>
                </c:pt>
              </c:numCache>
            </c:numRef>
          </c:val>
        </c:ser>
        <c:ser>
          <c:idx val="0"/>
          <c:order val="1"/>
          <c:tx>
            <c:strRef>
              <c:f>Tabelle1!$E$19</c:f>
              <c:strCache>
                <c:ptCount val="1"/>
                <c:pt idx="0">
                  <c:v>Spark</c:v>
                </c:pt>
              </c:strCache>
            </c:strRef>
          </c:tx>
          <c:spPr>
            <a:solidFill>
              <a:srgbClr val="F6A800"/>
            </a:solidFill>
            <a:ln>
              <a:noFill/>
            </a:ln>
            <a:effectLst/>
          </c:spPr>
          <c:invertIfNegative val="0"/>
          <c:cat>
            <c:numRef>
              <c:f>Tabelle1!$F$18:$I$18</c:f>
              <c:numCache>
                <c:formatCode>General</c:formatCode>
                <c:ptCount val="4"/>
                <c:pt idx="0">
                  <c:v>40</c:v>
                </c:pt>
                <c:pt idx="1">
                  <c:v>20</c:v>
                </c:pt>
                <c:pt idx="2">
                  <c:v>10</c:v>
                </c:pt>
                <c:pt idx="3">
                  <c:v>5</c:v>
                </c:pt>
              </c:numCache>
            </c:numRef>
          </c:cat>
          <c:val>
            <c:numRef>
              <c:f>Tabelle1!$F$19:$I$19</c:f>
              <c:numCache>
                <c:formatCode>General</c:formatCode>
                <c:ptCount val="4"/>
                <c:pt idx="0">
                  <c:v>92</c:v>
                </c:pt>
                <c:pt idx="1">
                  <c:v>85</c:v>
                </c:pt>
                <c:pt idx="2">
                  <c:v>205</c:v>
                </c:pt>
                <c:pt idx="3">
                  <c:v>900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88641672"/>
        <c:axId val="388642456"/>
      </c:barChart>
      <c:catAx>
        <c:axId val="3886416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Initial k value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388642456"/>
        <c:crosses val="autoZero"/>
        <c:auto val="1"/>
        <c:lblAlgn val="ctr"/>
        <c:lblOffset val="100"/>
        <c:noMultiLvlLbl val="0"/>
      </c:catAx>
      <c:valAx>
        <c:axId val="388642456"/>
        <c:scaling>
          <c:orientation val="minMax"/>
          <c:max val="1199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Runtime in seconds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388641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12.07.2015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12/07/2015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2116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425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0220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78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4576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1929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082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664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6374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2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9093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7748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532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11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Trusses</a:t>
            </a:r>
            <a:r>
              <a:rPr lang="de-DE" dirty="0" smtClean="0"/>
              <a:t>: </a:t>
            </a:r>
            <a:r>
              <a:rPr lang="de-DE" dirty="0" err="1" smtClean="0"/>
              <a:t>polynomial</a:t>
            </a:r>
            <a:r>
              <a:rPr lang="de-DE" dirty="0" smtClean="0"/>
              <a:t> time</a:t>
            </a:r>
            <a:br>
              <a:rPr lang="de-DE" dirty="0" smtClean="0"/>
            </a:br>
            <a:r>
              <a:rPr lang="de-DE" dirty="0" err="1" smtClean="0"/>
              <a:t>Cliques</a:t>
            </a:r>
            <a:r>
              <a:rPr lang="de-DE" dirty="0" smtClean="0"/>
              <a:t>: </a:t>
            </a:r>
            <a:r>
              <a:rPr lang="de-DE" dirty="0" err="1" smtClean="0"/>
              <a:t>exponential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505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5004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79745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7390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283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83CD7-A312-4441-935E-42FEE3BC2953}" type="datetime1">
              <a:rPr lang="en-US" smtClean="0"/>
              <a:t>7/12/2015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B60E-3ED8-4B4F-93A4-8368CBBC17E5}" type="datetime1">
              <a:rPr lang="en-US" smtClean="0"/>
              <a:t>7/12/2015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46A52-6C37-4945-BCBD-CAD1FE69CCDA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52DAB-6329-4E07-9F9A-9FBE4D54709F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01B84A78-380B-4BA6-BDA9-D56ED6F3AC5B}" type="datetime1">
              <a:rPr lang="en-US" smtClean="0"/>
              <a:t>7/12/2015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Graph Mining with Spark and </a:t>
            </a:r>
            <a:r>
              <a:rPr lang="en-US" sz="32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Flink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9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9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9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9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4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1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1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2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1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1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2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6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6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7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90" name="Ellipse 89"/>
          <p:cNvSpPr/>
          <p:nvPr/>
        </p:nvSpPr>
        <p:spPr>
          <a:xfrm>
            <a:off x="7051630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91" name="Ellipse 90"/>
          <p:cNvSpPr/>
          <p:nvPr/>
        </p:nvSpPr>
        <p:spPr>
          <a:xfrm>
            <a:off x="7847440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92" name="Ellipse 91"/>
          <p:cNvSpPr/>
          <p:nvPr/>
        </p:nvSpPr>
        <p:spPr>
          <a:xfrm>
            <a:off x="7449535" y="374168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7183782" y="3969538"/>
            <a:ext cx="304459" cy="51197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7675132" y="3969538"/>
            <a:ext cx="304460" cy="51197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7315933" y="46149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Ellipse 95"/>
          <p:cNvSpPr/>
          <p:nvPr/>
        </p:nvSpPr>
        <p:spPr>
          <a:xfrm>
            <a:off x="8521794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7" name="Ellipse 96"/>
          <p:cNvSpPr/>
          <p:nvPr/>
        </p:nvSpPr>
        <p:spPr>
          <a:xfrm>
            <a:off x="9317604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8" name="Ellipse 97"/>
          <p:cNvSpPr/>
          <p:nvPr/>
        </p:nvSpPr>
        <p:spPr>
          <a:xfrm>
            <a:off x="8919699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9" name="Gerader Verbinder 98"/>
          <p:cNvCxnSpPr>
            <a:stCxn id="96" idx="0"/>
            <a:endCxn id="98" idx="3"/>
          </p:cNvCxnSpPr>
          <p:nvPr/>
        </p:nvCxnSpPr>
        <p:spPr>
          <a:xfrm flipV="1">
            <a:off x="8653946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97" idx="0"/>
            <a:endCxn id="98" idx="5"/>
          </p:cNvCxnSpPr>
          <p:nvPr/>
        </p:nvCxnSpPr>
        <p:spPr>
          <a:xfrm flipH="1" flipV="1">
            <a:off x="9145296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/>
          <p:cNvCxnSpPr>
            <a:stCxn id="96" idx="6"/>
            <a:endCxn id="97" idx="2"/>
          </p:cNvCxnSpPr>
          <p:nvPr/>
        </p:nvCxnSpPr>
        <p:spPr>
          <a:xfrm>
            <a:off x="8786097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9946957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10742767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4" name="Ellipse 103"/>
          <p:cNvSpPr/>
          <p:nvPr/>
        </p:nvSpPr>
        <p:spPr>
          <a:xfrm>
            <a:off x="10344862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05" name="Gerader Verbinder 104"/>
          <p:cNvCxnSpPr>
            <a:stCxn id="102" idx="0"/>
            <a:endCxn id="104" idx="3"/>
          </p:cNvCxnSpPr>
          <p:nvPr/>
        </p:nvCxnSpPr>
        <p:spPr>
          <a:xfrm flipV="1">
            <a:off x="10079109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3" idx="0"/>
            <a:endCxn id="104" idx="5"/>
          </p:cNvCxnSpPr>
          <p:nvPr/>
        </p:nvCxnSpPr>
        <p:spPr>
          <a:xfrm flipH="1" flipV="1">
            <a:off x="10570459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2" idx="6"/>
            <a:endCxn id="103" idx="2"/>
          </p:cNvCxnSpPr>
          <p:nvPr/>
        </p:nvCxnSpPr>
        <p:spPr>
          <a:xfrm>
            <a:off x="10211260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Ellipse 107"/>
          <p:cNvSpPr/>
          <p:nvPr/>
        </p:nvSpPr>
        <p:spPr>
          <a:xfrm>
            <a:off x="7819429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615239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217334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7951581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442931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083732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Ellipse 113"/>
          <p:cNvSpPr/>
          <p:nvPr/>
        </p:nvSpPr>
        <p:spPr>
          <a:xfrm>
            <a:off x="9283299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15" name="Ellipse 114"/>
          <p:cNvSpPr/>
          <p:nvPr/>
        </p:nvSpPr>
        <p:spPr>
          <a:xfrm>
            <a:off x="10079109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6" name="Ellipse 115"/>
          <p:cNvSpPr/>
          <p:nvPr/>
        </p:nvSpPr>
        <p:spPr>
          <a:xfrm>
            <a:off x="9681204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17" name="Gerader Verbinder 116"/>
          <p:cNvCxnSpPr>
            <a:stCxn id="114" idx="0"/>
            <a:endCxn id="116" idx="3"/>
          </p:cNvCxnSpPr>
          <p:nvPr/>
        </p:nvCxnSpPr>
        <p:spPr>
          <a:xfrm flipV="1">
            <a:off x="9415451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15" idx="0"/>
            <a:endCxn id="116" idx="5"/>
          </p:cNvCxnSpPr>
          <p:nvPr/>
        </p:nvCxnSpPr>
        <p:spPr>
          <a:xfrm flipH="1" flipV="1">
            <a:off x="9906801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r Verbinder 118"/>
          <p:cNvCxnSpPr>
            <a:stCxn id="114" idx="6"/>
            <a:endCxn id="115" idx="2"/>
          </p:cNvCxnSpPr>
          <p:nvPr/>
        </p:nvCxnSpPr>
        <p:spPr>
          <a:xfrm>
            <a:off x="9547602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feld 59"/>
          <p:cNvSpPr txBox="1"/>
          <p:nvPr/>
        </p:nvSpPr>
        <p:spPr>
          <a:xfrm>
            <a:off x="6982002" y="402342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1" name="Textfeld 60"/>
          <p:cNvSpPr txBox="1"/>
          <p:nvPr/>
        </p:nvSpPr>
        <p:spPr>
          <a:xfrm>
            <a:off x="7841580" y="403438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2" name="Textfeld 61"/>
          <p:cNvSpPr txBox="1"/>
          <p:nvPr/>
        </p:nvSpPr>
        <p:spPr>
          <a:xfrm>
            <a:off x="7408116" y="46691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3" name="Textfeld 62"/>
          <p:cNvSpPr txBox="1"/>
          <p:nvPr/>
        </p:nvSpPr>
        <p:spPr>
          <a:xfrm>
            <a:off x="8453852" y="399835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9313430" y="400931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879966" y="464407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9904952" y="398881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7" name="Textfeld 66"/>
          <p:cNvSpPr txBox="1"/>
          <p:nvPr/>
        </p:nvSpPr>
        <p:spPr>
          <a:xfrm>
            <a:off x="10764530" y="399977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10331066" y="463453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7778126" y="525813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70" name="Textfeld 69"/>
          <p:cNvSpPr txBox="1"/>
          <p:nvPr/>
        </p:nvSpPr>
        <p:spPr>
          <a:xfrm>
            <a:off x="8637704" y="526909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8204240" y="590385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9220429" y="523738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0" name="Textfeld 119"/>
          <p:cNvSpPr txBox="1"/>
          <p:nvPr/>
        </p:nvSpPr>
        <p:spPr>
          <a:xfrm>
            <a:off x="10080007" y="524834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1" name="Textfeld 120"/>
          <p:cNvSpPr txBox="1"/>
          <p:nvPr/>
        </p:nvSpPr>
        <p:spPr>
          <a:xfrm>
            <a:off x="9646543" y="588310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2" name="Abgerundetes Rechteck 121"/>
          <p:cNvSpPr/>
          <p:nvPr/>
        </p:nvSpPr>
        <p:spPr>
          <a:xfrm>
            <a:off x="594561" y="524867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" name="Gerade Verbindung mit Pfeil 2"/>
          <p:cNvCxnSpPr>
            <a:stCxn id="55" idx="2"/>
            <a:endCxn id="122" idx="0"/>
          </p:cNvCxnSpPr>
          <p:nvPr/>
        </p:nvCxnSpPr>
        <p:spPr>
          <a:xfrm>
            <a:off x="1642903" y="4744724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639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457200" y="4031322"/>
            <a:ext cx="2452255" cy="22517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96" name="Ellipse 95"/>
          <p:cNvSpPr/>
          <p:nvPr/>
        </p:nvSpPr>
        <p:spPr>
          <a:xfrm>
            <a:off x="852179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7" name="Ellipse 96"/>
          <p:cNvSpPr/>
          <p:nvPr/>
        </p:nvSpPr>
        <p:spPr>
          <a:xfrm>
            <a:off x="931760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8" name="Ellipse 97"/>
          <p:cNvSpPr/>
          <p:nvPr/>
        </p:nvSpPr>
        <p:spPr>
          <a:xfrm>
            <a:off x="8919698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9" name="Gerader Verbinder 98"/>
          <p:cNvCxnSpPr>
            <a:stCxn id="96" idx="0"/>
            <a:endCxn id="98" idx="3"/>
          </p:cNvCxnSpPr>
          <p:nvPr/>
        </p:nvCxnSpPr>
        <p:spPr>
          <a:xfrm flipV="1">
            <a:off x="8653945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97" idx="0"/>
            <a:endCxn id="98" idx="5"/>
          </p:cNvCxnSpPr>
          <p:nvPr/>
        </p:nvCxnSpPr>
        <p:spPr>
          <a:xfrm flipH="1" flipV="1">
            <a:off x="9145295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/>
          <p:cNvCxnSpPr>
            <a:stCxn id="96" idx="6"/>
            <a:endCxn id="97" idx="2"/>
          </p:cNvCxnSpPr>
          <p:nvPr/>
        </p:nvCxnSpPr>
        <p:spPr>
          <a:xfrm>
            <a:off x="8786096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994695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1074276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4" name="Ellipse 103"/>
          <p:cNvSpPr/>
          <p:nvPr/>
        </p:nvSpPr>
        <p:spPr>
          <a:xfrm>
            <a:off x="10344861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05" name="Gerader Verbinder 104"/>
          <p:cNvCxnSpPr>
            <a:stCxn id="102" idx="0"/>
            <a:endCxn id="104" idx="3"/>
          </p:cNvCxnSpPr>
          <p:nvPr/>
        </p:nvCxnSpPr>
        <p:spPr>
          <a:xfrm flipV="1">
            <a:off x="10079108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3" idx="0"/>
            <a:endCxn id="104" idx="5"/>
          </p:cNvCxnSpPr>
          <p:nvPr/>
        </p:nvCxnSpPr>
        <p:spPr>
          <a:xfrm flipH="1" flipV="1">
            <a:off x="10570458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2" idx="6"/>
            <a:endCxn id="103" idx="2"/>
          </p:cNvCxnSpPr>
          <p:nvPr/>
        </p:nvCxnSpPr>
        <p:spPr>
          <a:xfrm>
            <a:off x="10211259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Ellipse 107"/>
          <p:cNvSpPr/>
          <p:nvPr/>
        </p:nvSpPr>
        <p:spPr>
          <a:xfrm>
            <a:off x="781942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61523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217333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7951580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442930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083731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Ellipse 113"/>
          <p:cNvSpPr/>
          <p:nvPr/>
        </p:nvSpPr>
        <p:spPr>
          <a:xfrm>
            <a:off x="928329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15" name="Ellipse 114"/>
          <p:cNvSpPr/>
          <p:nvPr/>
        </p:nvSpPr>
        <p:spPr>
          <a:xfrm>
            <a:off x="1007910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6" name="Ellipse 115"/>
          <p:cNvSpPr/>
          <p:nvPr/>
        </p:nvSpPr>
        <p:spPr>
          <a:xfrm>
            <a:off x="9681203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17" name="Gerader Verbinder 116"/>
          <p:cNvCxnSpPr>
            <a:stCxn id="114" idx="0"/>
            <a:endCxn id="116" idx="3"/>
          </p:cNvCxnSpPr>
          <p:nvPr/>
        </p:nvCxnSpPr>
        <p:spPr>
          <a:xfrm flipV="1">
            <a:off x="9415450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15" idx="0"/>
            <a:endCxn id="116" idx="5"/>
          </p:cNvCxnSpPr>
          <p:nvPr/>
        </p:nvCxnSpPr>
        <p:spPr>
          <a:xfrm flipH="1" flipV="1">
            <a:off x="9906800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r Verbinder 118"/>
          <p:cNvCxnSpPr>
            <a:stCxn id="114" idx="6"/>
            <a:endCxn id="115" idx="2"/>
          </p:cNvCxnSpPr>
          <p:nvPr/>
        </p:nvCxnSpPr>
        <p:spPr>
          <a:xfrm>
            <a:off x="9547601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feld 62"/>
          <p:cNvSpPr txBox="1"/>
          <p:nvPr/>
        </p:nvSpPr>
        <p:spPr>
          <a:xfrm>
            <a:off x="8453851" y="399835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9313429" y="400931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879965" y="464407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9904951" y="398881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>
                <a:solidFill>
                  <a:schemeClr val="accent2"/>
                </a:solidFill>
              </a:rPr>
              <a:t>2</a:t>
            </a:r>
            <a:endParaRPr lang="en-US" b="1" dirty="0" smtClean="0">
              <a:solidFill>
                <a:schemeClr val="accent2"/>
              </a:solidFill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10764529" y="399977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10331065" y="463453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7778125" y="525813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>
                <a:solidFill>
                  <a:schemeClr val="accent2"/>
                </a:solidFill>
              </a:rPr>
              <a:t>2</a:t>
            </a:r>
            <a:endParaRPr lang="en-US" b="1" dirty="0" smtClean="0">
              <a:solidFill>
                <a:schemeClr val="accent2"/>
              </a:solidFill>
            </a:endParaRPr>
          </a:p>
        </p:txBody>
      </p:sp>
      <p:sp>
        <p:nvSpPr>
          <p:cNvPr id="70" name="Textfeld 69"/>
          <p:cNvSpPr txBox="1"/>
          <p:nvPr/>
        </p:nvSpPr>
        <p:spPr>
          <a:xfrm>
            <a:off x="8637703" y="526909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8204239" y="590385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9220428" y="523738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0" name="Textfeld 119"/>
          <p:cNvSpPr txBox="1"/>
          <p:nvPr/>
        </p:nvSpPr>
        <p:spPr>
          <a:xfrm>
            <a:off x="10080006" y="524834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1" name="Textfeld 120"/>
          <p:cNvSpPr txBox="1"/>
          <p:nvPr/>
        </p:nvSpPr>
        <p:spPr>
          <a:xfrm>
            <a:off x="9646542" y="588310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2" name="Abgerundetes Rechteck 121"/>
          <p:cNvSpPr/>
          <p:nvPr/>
        </p:nvSpPr>
        <p:spPr>
          <a:xfrm>
            <a:off x="594561" y="524867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" name="Gerade Verbindung mit Pfeil 2"/>
          <p:cNvCxnSpPr>
            <a:stCxn id="55" idx="2"/>
            <a:endCxn id="122" idx="0"/>
          </p:cNvCxnSpPr>
          <p:nvPr/>
        </p:nvCxnSpPr>
        <p:spPr>
          <a:xfrm>
            <a:off x="1642903" y="4744724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 flipV="1">
            <a:off x="2337955" y="4740724"/>
            <a:ext cx="0" cy="48949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407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457200" y="4031322"/>
            <a:ext cx="2452255" cy="22517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8" y="310426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8" y="310426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8" y="236258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8" y="236258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3" y="162275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0" y="185060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0" y="185060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1" y="249605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0" y="262952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0" y="262952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1" y="323773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5" y="259043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5" y="259043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6" y="111790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Abgerundetes Rechteck 121"/>
          <p:cNvSpPr/>
          <p:nvPr/>
        </p:nvSpPr>
        <p:spPr>
          <a:xfrm>
            <a:off x="594561" y="524867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" name="Gerade Verbindung mit Pfeil 2"/>
          <p:cNvCxnSpPr>
            <a:stCxn id="55" idx="2"/>
            <a:endCxn id="122" idx="0"/>
          </p:cNvCxnSpPr>
          <p:nvPr/>
        </p:nvCxnSpPr>
        <p:spPr>
          <a:xfrm>
            <a:off x="1642903" y="4744724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 flipV="1">
            <a:off x="2337955" y="4740724"/>
            <a:ext cx="0" cy="48949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Abgerundetes Rechteck 89"/>
          <p:cNvSpPr/>
          <p:nvPr/>
        </p:nvSpPr>
        <p:spPr>
          <a:xfrm>
            <a:off x="3957797" y="4901216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Connect </a:t>
            </a:r>
            <a:r>
              <a:rPr lang="de-DE" dirty="0" err="1" smtClean="0">
                <a:solidFill>
                  <a:schemeClr val="tx1"/>
                </a:solidFill>
              </a:rPr>
              <a:t>truss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Gewinkelte Verbindung 8"/>
          <p:cNvCxnSpPr>
            <a:stCxn id="8" idx="3"/>
            <a:endCxn id="90" idx="1"/>
          </p:cNvCxnSpPr>
          <p:nvPr/>
        </p:nvCxnSpPr>
        <p:spPr>
          <a:xfrm flipV="1">
            <a:off x="2909455" y="5157204"/>
            <a:ext cx="1048342" cy="1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Ellipse 90"/>
          <p:cNvSpPr/>
          <p:nvPr/>
        </p:nvSpPr>
        <p:spPr>
          <a:xfrm>
            <a:off x="8123888" y="494717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2" name="Ellipse 91"/>
          <p:cNvSpPr/>
          <p:nvPr/>
        </p:nvSpPr>
        <p:spPr>
          <a:xfrm>
            <a:off x="8919698" y="494717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3" name="Ellipse 92"/>
          <p:cNvSpPr/>
          <p:nvPr/>
        </p:nvSpPr>
        <p:spPr>
          <a:xfrm>
            <a:off x="8123888" y="420549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94" name="Ellipse 93"/>
          <p:cNvSpPr/>
          <p:nvPr/>
        </p:nvSpPr>
        <p:spPr>
          <a:xfrm>
            <a:off x="8919698" y="420549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5" name="Gerader Verbinder 94"/>
          <p:cNvCxnSpPr>
            <a:stCxn id="93" idx="6"/>
            <a:endCxn id="94" idx="2"/>
          </p:cNvCxnSpPr>
          <p:nvPr/>
        </p:nvCxnSpPr>
        <p:spPr>
          <a:xfrm>
            <a:off x="8388191" y="433897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Gerader Verbinder 122"/>
          <p:cNvCxnSpPr>
            <a:stCxn id="93" idx="4"/>
            <a:endCxn id="91" idx="0"/>
          </p:cNvCxnSpPr>
          <p:nvPr/>
        </p:nvCxnSpPr>
        <p:spPr>
          <a:xfrm>
            <a:off x="8256040" y="4472443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Gerader Verbinder 123"/>
          <p:cNvCxnSpPr>
            <a:stCxn id="94" idx="4"/>
            <a:endCxn id="92" idx="0"/>
          </p:cNvCxnSpPr>
          <p:nvPr/>
        </p:nvCxnSpPr>
        <p:spPr>
          <a:xfrm>
            <a:off x="9051850" y="4472443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r Verbinder 124"/>
          <p:cNvCxnSpPr>
            <a:stCxn id="91" idx="6"/>
            <a:endCxn id="92" idx="2"/>
          </p:cNvCxnSpPr>
          <p:nvPr/>
        </p:nvCxnSpPr>
        <p:spPr>
          <a:xfrm>
            <a:off x="8388191" y="508065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93" idx="5"/>
            <a:endCxn id="92" idx="1"/>
          </p:cNvCxnSpPr>
          <p:nvPr/>
        </p:nvCxnSpPr>
        <p:spPr>
          <a:xfrm>
            <a:off x="8349485" y="4433350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91" idx="7"/>
            <a:endCxn id="94" idx="3"/>
          </p:cNvCxnSpPr>
          <p:nvPr/>
        </p:nvCxnSpPr>
        <p:spPr>
          <a:xfrm flipV="1">
            <a:off x="8349485" y="4433350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23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Abgerundetes Rechteck 38"/>
          <p:cNvSpPr/>
          <p:nvPr/>
        </p:nvSpPr>
        <p:spPr>
          <a:xfrm>
            <a:off x="7949003" y="3188425"/>
            <a:ext cx="2275651" cy="2090160"/>
          </a:xfrm>
          <a:prstGeom prst="roundRect">
            <a:avLst>
              <a:gd name="adj" fmla="val 5233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Step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function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Filter </a:t>
            </a:r>
            <a:r>
              <a:rPr lang="de-DE" dirty="0" err="1" smtClean="0"/>
              <a:t>Triangles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12" name="Rechteck 11"/>
          <p:cNvSpPr/>
          <p:nvPr/>
        </p:nvSpPr>
        <p:spPr>
          <a:xfrm>
            <a:off x="350992" y="2036618"/>
            <a:ext cx="5314352" cy="40732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Abgerundetes Rechteck 12"/>
          <p:cNvSpPr/>
          <p:nvPr/>
        </p:nvSpPr>
        <p:spPr>
          <a:xfrm>
            <a:off x="1966164" y="332610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Abgerundetes Rechteck 13"/>
          <p:cNvSpPr/>
          <p:nvPr/>
        </p:nvSpPr>
        <p:spPr>
          <a:xfrm>
            <a:off x="1966164" y="43420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5" name="Gerade Verbindung mit Pfeil 14"/>
          <p:cNvCxnSpPr>
            <a:stCxn id="13" idx="2"/>
            <a:endCxn id="14" idx="0"/>
          </p:cNvCxnSpPr>
          <p:nvPr/>
        </p:nvCxnSpPr>
        <p:spPr>
          <a:xfrm>
            <a:off x="3014506" y="3838078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/>
          <p:cNvSpPr txBox="1"/>
          <p:nvPr/>
        </p:nvSpPr>
        <p:spPr>
          <a:xfrm>
            <a:off x="852054" y="2122204"/>
            <a:ext cx="4312227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dirty="0" err="1" smtClean="0"/>
              <a:t>while</a:t>
            </a:r>
            <a:r>
              <a:rPr lang="de-DE" dirty="0" smtClean="0"/>
              <a:t> (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triangles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changed</a:t>
            </a:r>
            <a:r>
              <a:rPr lang="de-DE" dirty="0" smtClean="0"/>
              <a:t>):</a:t>
            </a:r>
            <a:endParaRPr lang="en-US" dirty="0" smtClean="0"/>
          </a:p>
        </p:txBody>
      </p:sp>
      <p:sp>
        <p:nvSpPr>
          <p:cNvPr id="20" name="Textfeld 19"/>
          <p:cNvSpPr txBox="1"/>
          <p:nvPr/>
        </p:nvSpPr>
        <p:spPr>
          <a:xfrm>
            <a:off x="852054" y="1304064"/>
            <a:ext cx="4312227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600" b="1" dirty="0" smtClean="0"/>
              <a:t>Spark</a:t>
            </a:r>
            <a:endParaRPr lang="en-US" sz="2600" b="1" dirty="0" smtClean="0"/>
          </a:p>
        </p:txBody>
      </p:sp>
      <p:sp>
        <p:nvSpPr>
          <p:cNvPr id="21" name="Rechteck 20"/>
          <p:cNvSpPr/>
          <p:nvPr/>
        </p:nvSpPr>
        <p:spPr>
          <a:xfrm>
            <a:off x="6430814" y="2036618"/>
            <a:ext cx="5314352" cy="40732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Abgerundetes Rechteck 21"/>
          <p:cNvSpPr/>
          <p:nvPr/>
        </p:nvSpPr>
        <p:spPr>
          <a:xfrm>
            <a:off x="8045986" y="3326102"/>
            <a:ext cx="2096684" cy="5119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Abgerundetes Rechteck 22"/>
          <p:cNvSpPr/>
          <p:nvPr/>
        </p:nvSpPr>
        <p:spPr>
          <a:xfrm>
            <a:off x="8045986" y="4342032"/>
            <a:ext cx="2096684" cy="5119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4" name="Gerade Verbindung mit Pfeil 23"/>
          <p:cNvCxnSpPr>
            <a:stCxn id="22" idx="2"/>
            <a:endCxn id="23" idx="0"/>
          </p:cNvCxnSpPr>
          <p:nvPr/>
        </p:nvCxnSpPr>
        <p:spPr>
          <a:xfrm>
            <a:off x="9094328" y="3838078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/>
          <p:cNvSpPr txBox="1"/>
          <p:nvPr/>
        </p:nvSpPr>
        <p:spPr>
          <a:xfrm>
            <a:off x="7846955" y="2122204"/>
            <a:ext cx="2494746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dirty="0" err="1" smtClean="0"/>
              <a:t>iterateWithTermination</a:t>
            </a:r>
            <a:r>
              <a:rPr lang="de-DE" dirty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changed</a:t>
            </a:r>
            <a:r>
              <a:rPr lang="de-DE" dirty="0" smtClean="0"/>
              <a:t> </a:t>
            </a:r>
            <a:r>
              <a:rPr lang="de-DE" dirty="0" err="1" smtClean="0"/>
              <a:t>triangles</a:t>
            </a:r>
            <a:r>
              <a:rPr lang="de-DE" dirty="0" smtClean="0"/>
              <a:t> </a:t>
            </a:r>
            <a:r>
              <a:rPr lang="de-DE" dirty="0" err="1" smtClean="0"/>
              <a:t>empty</a:t>
            </a:r>
            <a:r>
              <a:rPr lang="de-DE" dirty="0" smtClean="0"/>
              <a:t>)</a:t>
            </a:r>
            <a:r>
              <a:rPr lang="de-DE" dirty="0" smtClean="0"/>
              <a:t>:</a:t>
            </a:r>
            <a:endParaRPr lang="en-US" dirty="0" smtClean="0"/>
          </a:p>
        </p:txBody>
      </p:sp>
      <p:sp>
        <p:nvSpPr>
          <p:cNvPr id="26" name="Textfeld 25"/>
          <p:cNvSpPr txBox="1"/>
          <p:nvPr/>
        </p:nvSpPr>
        <p:spPr>
          <a:xfrm>
            <a:off x="6931876" y="1304064"/>
            <a:ext cx="4312227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600" b="1" dirty="0" smtClean="0"/>
              <a:t>Flink</a:t>
            </a:r>
            <a:endParaRPr lang="en-US" sz="2600" b="1" dirty="0" smtClean="0"/>
          </a:p>
        </p:txBody>
      </p:sp>
      <p:sp>
        <p:nvSpPr>
          <p:cNvPr id="41" name="Textfeld 40"/>
          <p:cNvSpPr txBox="1"/>
          <p:nvPr/>
        </p:nvSpPr>
        <p:spPr>
          <a:xfrm>
            <a:off x="8587449" y="2688575"/>
            <a:ext cx="998758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dirty="0" err="1" smtClean="0"/>
              <a:t>triangles</a:t>
            </a:r>
            <a:endParaRPr lang="en-US" dirty="0" smtClean="0"/>
          </a:p>
        </p:txBody>
      </p:sp>
      <p:cxnSp>
        <p:nvCxnSpPr>
          <p:cNvPr id="43" name="Gewinkelte Verbindung 42"/>
          <p:cNvCxnSpPr>
            <a:stCxn id="39" idx="3"/>
            <a:endCxn id="41" idx="3"/>
          </p:cNvCxnSpPr>
          <p:nvPr/>
        </p:nvCxnSpPr>
        <p:spPr>
          <a:xfrm flipH="1" flipV="1">
            <a:off x="9586207" y="2917175"/>
            <a:ext cx="638447" cy="1316330"/>
          </a:xfrm>
          <a:prstGeom prst="bentConnector3">
            <a:avLst>
              <a:gd name="adj1" fmla="val -35806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winkelte Verbindung 44"/>
          <p:cNvCxnSpPr>
            <a:stCxn id="41" idx="1"/>
            <a:endCxn id="39" idx="1"/>
          </p:cNvCxnSpPr>
          <p:nvPr/>
        </p:nvCxnSpPr>
        <p:spPr>
          <a:xfrm rot="10800000" flipV="1">
            <a:off x="7949003" y="2917175"/>
            <a:ext cx="638446" cy="1316330"/>
          </a:xfrm>
          <a:prstGeom prst="bentConnector3">
            <a:avLst>
              <a:gd name="adj1" fmla="val 135806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73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 smtClean="0"/>
              <a:t>graph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If</a:t>
            </a:r>
            <a:r>
              <a:rPr lang="de-DE" dirty="0" smtClean="0"/>
              <a:t> at least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was </a:t>
            </a:r>
            <a:r>
              <a:rPr lang="de-DE" dirty="0" err="1" smtClean="0"/>
              <a:t>found</a:t>
            </a:r>
            <a:endParaRPr lang="de-DE" dirty="0" smtClean="0"/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Repeat </a:t>
            </a:r>
            <a:r>
              <a:rPr lang="de-DE" dirty="0" err="1" smtClean="0"/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2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/>
              <a:t>graph</a:t>
            </a:r>
            <a:r>
              <a:rPr lang="de-DE" sz="2600" b="1" dirty="0"/>
              <a:t> – Flink </a:t>
            </a:r>
            <a:r>
              <a:rPr lang="de-DE" sz="2600" b="1" dirty="0" err="1" smtClean="0"/>
              <a:t>issues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If</a:t>
            </a:r>
            <a:r>
              <a:rPr lang="de-DE" dirty="0" smtClean="0"/>
              <a:t> at least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was </a:t>
            </a:r>
            <a:r>
              <a:rPr lang="de-DE" dirty="0" err="1" smtClean="0"/>
              <a:t>found</a:t>
            </a:r>
            <a:endParaRPr lang="de-DE" dirty="0" smtClean="0"/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>
                <a:solidFill>
                  <a:schemeClr val="accent2"/>
                </a:solidFill>
              </a:rPr>
              <a:t>Repeat </a:t>
            </a:r>
            <a:r>
              <a:rPr lang="de-DE" b="1" dirty="0" err="1" smtClean="0">
                <a:solidFill>
                  <a:schemeClr val="accent2"/>
                </a:solidFill>
              </a:rPr>
              <a:t>until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dirty="0" smtClean="0"/>
              <a:t>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  <a:r>
              <a:rPr lang="de-DE" dirty="0"/>
              <a:t>	   </a:t>
            </a:r>
            <a:r>
              <a:rPr lang="de-DE" b="1" dirty="0">
                <a:solidFill>
                  <a:schemeClr val="accent2"/>
                </a:solidFill>
              </a:rPr>
              <a:t>Flink Iteration? 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/>
              <a:t>graph</a:t>
            </a:r>
            <a:r>
              <a:rPr lang="de-DE" sz="2600" b="1" dirty="0"/>
              <a:t> – Flink </a:t>
            </a:r>
            <a:r>
              <a:rPr lang="de-DE" sz="2600" b="1" dirty="0" err="1" smtClean="0"/>
              <a:t>issues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If</a:t>
            </a:r>
            <a:r>
              <a:rPr lang="de-DE" dirty="0" smtClean="0"/>
              <a:t> at least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was </a:t>
            </a:r>
            <a:r>
              <a:rPr lang="de-DE" dirty="0" err="1" smtClean="0"/>
              <a:t>found</a:t>
            </a:r>
            <a:endParaRPr lang="de-DE" dirty="0" smtClean="0"/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>
                <a:solidFill>
                  <a:schemeClr val="accent2"/>
                </a:solidFill>
              </a:rPr>
              <a:t>Search </a:t>
            </a:r>
            <a:r>
              <a:rPr lang="de-DE" dirty="0" err="1" smtClean="0">
                <a:solidFill>
                  <a:schemeClr val="accent2"/>
                </a:solidFill>
              </a:rPr>
              <a:t>for</a:t>
            </a:r>
            <a:r>
              <a:rPr lang="de-DE" dirty="0" smtClean="0">
                <a:solidFill>
                  <a:schemeClr val="accent2"/>
                </a:solidFill>
              </a:rPr>
              <a:t> </a:t>
            </a:r>
            <a:r>
              <a:rPr lang="de-DE" dirty="0" err="1" smtClean="0">
                <a:solidFill>
                  <a:schemeClr val="accent2"/>
                </a:solidFill>
              </a:rPr>
              <a:t>new</a:t>
            </a:r>
            <a:r>
              <a:rPr lang="de-DE" dirty="0" smtClean="0">
                <a:solidFill>
                  <a:schemeClr val="accent2"/>
                </a:solidFill>
              </a:rPr>
              <a:t> k'-</a:t>
            </a:r>
            <a:r>
              <a:rPr lang="de-DE" dirty="0" err="1" smtClean="0">
                <a:solidFill>
                  <a:schemeClr val="accent2"/>
                </a:solidFill>
              </a:rPr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>
                <a:solidFill>
                  <a:schemeClr val="accent2"/>
                </a:solidFill>
              </a:rPr>
              <a:t>Search </a:t>
            </a:r>
            <a:r>
              <a:rPr lang="de-DE" dirty="0" err="1" smtClean="0">
                <a:solidFill>
                  <a:schemeClr val="accent2"/>
                </a:solidFill>
              </a:rPr>
              <a:t>for</a:t>
            </a:r>
            <a:r>
              <a:rPr lang="de-DE" dirty="0" smtClean="0">
                <a:solidFill>
                  <a:schemeClr val="accent2"/>
                </a:solidFill>
              </a:rPr>
              <a:t> </a:t>
            </a:r>
            <a:r>
              <a:rPr lang="de-DE" dirty="0" err="1" smtClean="0">
                <a:solidFill>
                  <a:schemeClr val="accent2"/>
                </a:solidFill>
              </a:rPr>
              <a:t>new</a:t>
            </a:r>
            <a:r>
              <a:rPr lang="de-DE" dirty="0" smtClean="0">
                <a:solidFill>
                  <a:schemeClr val="accent2"/>
                </a:solidFill>
              </a:rPr>
              <a:t> k'-</a:t>
            </a:r>
            <a:r>
              <a:rPr lang="de-DE" dirty="0" err="1" smtClean="0">
                <a:solidFill>
                  <a:schemeClr val="accent2"/>
                </a:solidFill>
              </a:rPr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>
                <a:solidFill>
                  <a:schemeClr val="accent2"/>
                </a:solidFill>
              </a:rPr>
              <a:t>Repeat </a:t>
            </a:r>
            <a:r>
              <a:rPr lang="de-DE" b="1" dirty="0" err="1" smtClean="0">
                <a:solidFill>
                  <a:schemeClr val="accent2"/>
                </a:solidFill>
              </a:rPr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	   </a:t>
            </a:r>
            <a:r>
              <a:rPr lang="de-DE" b="1" dirty="0" smtClean="0">
                <a:solidFill>
                  <a:schemeClr val="accent2"/>
                </a:solidFill>
              </a:rPr>
              <a:t>Flink Iteration?	→ </a:t>
            </a:r>
            <a:r>
              <a:rPr lang="de-DE" b="1" dirty="0" err="1" smtClean="0">
                <a:solidFill>
                  <a:schemeClr val="accent2"/>
                </a:solidFill>
              </a:rPr>
              <a:t>No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nested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iterations</a:t>
            </a:r>
            <a:r>
              <a:rPr lang="de-DE" b="1" dirty="0" smtClean="0">
                <a:solidFill>
                  <a:schemeClr val="accent2"/>
                </a:solidFill>
              </a:rPr>
              <a:t>!</a:t>
            </a:r>
          </a:p>
          <a:p>
            <a:pPr marL="0" indent="0">
              <a:buNone/>
            </a:pPr>
            <a:r>
              <a:rPr lang="de-DE" b="1" dirty="0" smtClean="0">
                <a:solidFill>
                  <a:schemeClr val="accent2"/>
                </a:solidFill>
              </a:rPr>
              <a:t>								→ </a:t>
            </a:r>
            <a:r>
              <a:rPr lang="de-DE" b="1" dirty="0" err="1" smtClean="0">
                <a:solidFill>
                  <a:schemeClr val="accent2"/>
                </a:solidFill>
              </a:rPr>
              <a:t>while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loop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62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 smtClean="0"/>
              <a:t>graph</a:t>
            </a:r>
            <a:r>
              <a:rPr lang="de-DE" sz="2600" b="1" dirty="0" smtClean="0"/>
              <a:t> – Flink </a:t>
            </a:r>
            <a:r>
              <a:rPr lang="de-DE" sz="2600" b="1" dirty="0" err="1" smtClean="0"/>
              <a:t>issues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>
                <a:solidFill>
                  <a:schemeClr val="accent2"/>
                </a:solidFill>
              </a:rPr>
              <a:t>If</a:t>
            </a:r>
            <a:r>
              <a:rPr lang="de-DE" b="1" dirty="0" smtClean="0">
                <a:solidFill>
                  <a:schemeClr val="accent2"/>
                </a:solidFill>
              </a:rPr>
              <a:t> at least </a:t>
            </a:r>
            <a:r>
              <a:rPr lang="de-DE" b="1" dirty="0" err="1" smtClean="0">
                <a:solidFill>
                  <a:schemeClr val="accent2"/>
                </a:solidFill>
              </a:rPr>
              <a:t>one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truss</a:t>
            </a:r>
            <a:r>
              <a:rPr lang="de-DE" b="1" dirty="0" smtClean="0">
                <a:solidFill>
                  <a:schemeClr val="accent2"/>
                </a:solidFill>
              </a:rPr>
              <a:t> was </a:t>
            </a:r>
            <a:r>
              <a:rPr lang="de-DE" b="1" dirty="0" err="1" smtClean="0">
                <a:solidFill>
                  <a:schemeClr val="accent2"/>
                </a:solidFill>
              </a:rPr>
              <a:t>found</a:t>
            </a:r>
            <a:r>
              <a:rPr lang="de-DE" b="1" dirty="0" smtClean="0">
                <a:solidFill>
                  <a:schemeClr val="accent2"/>
                </a:solidFill>
              </a:rPr>
              <a:t>	</a:t>
            </a:r>
            <a:r>
              <a:rPr lang="de-DE" dirty="0" err="1" smtClean="0">
                <a:solidFill>
                  <a:schemeClr val="accent2"/>
                </a:solidFill>
              </a:rPr>
              <a:t>requires</a:t>
            </a:r>
            <a:r>
              <a:rPr lang="de-DE" dirty="0" smtClean="0">
                <a:solidFill>
                  <a:schemeClr val="accent2"/>
                </a:solidFill>
              </a:rPr>
              <a:t> </a:t>
            </a:r>
            <a:r>
              <a:rPr lang="de-DE" dirty="0" err="1" smtClean="0">
                <a:solidFill>
                  <a:schemeClr val="accent2"/>
                </a:solidFill>
              </a:rPr>
              <a:t>count</a:t>
            </a:r>
            <a:r>
              <a:rPr lang="de-DE" dirty="0">
                <a:solidFill>
                  <a:schemeClr val="accent2"/>
                </a:solidFill>
              </a:rPr>
              <a:t> </a:t>
            </a:r>
            <a:r>
              <a:rPr lang="de-DE" b="1" dirty="0" smtClean="0">
                <a:solidFill>
                  <a:schemeClr val="accent2"/>
                </a:solidFill>
              </a:rPr>
              <a:t>→</a:t>
            </a:r>
            <a:r>
              <a:rPr lang="de-DE" dirty="0" smtClean="0">
                <a:solidFill>
                  <a:schemeClr val="accent2"/>
                </a:solidFill>
              </a:rPr>
              <a:t> Data Sink</a:t>
            </a:r>
            <a:endParaRPr lang="de-DE" b="1" dirty="0" smtClean="0">
              <a:solidFill>
                <a:schemeClr val="accent2"/>
              </a:solidFill>
            </a:endParaRPr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Repeat </a:t>
            </a:r>
            <a:r>
              <a:rPr lang="de-DE" dirty="0" err="1" smtClean="0"/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33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7686339" cy="51880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 smtClean="0"/>
              <a:t>graph</a:t>
            </a:r>
            <a:r>
              <a:rPr lang="de-DE" sz="2600" b="1" dirty="0" smtClean="0"/>
              <a:t> – Flink </a:t>
            </a:r>
            <a:r>
              <a:rPr lang="de-DE" sz="2600" b="1" dirty="0" err="1" smtClean="0"/>
              <a:t>issues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>
                <a:solidFill>
                  <a:schemeClr val="accent2"/>
                </a:solidFill>
              </a:rPr>
              <a:t>If</a:t>
            </a:r>
            <a:r>
              <a:rPr lang="de-DE" b="1" dirty="0" smtClean="0">
                <a:solidFill>
                  <a:schemeClr val="accent2"/>
                </a:solidFill>
              </a:rPr>
              <a:t> at least </a:t>
            </a:r>
            <a:r>
              <a:rPr lang="de-DE" b="1" dirty="0" err="1" smtClean="0">
                <a:solidFill>
                  <a:schemeClr val="accent2"/>
                </a:solidFill>
              </a:rPr>
              <a:t>one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truss</a:t>
            </a:r>
            <a:r>
              <a:rPr lang="de-DE" b="1" dirty="0" smtClean="0">
                <a:solidFill>
                  <a:schemeClr val="accent2"/>
                </a:solidFill>
              </a:rPr>
              <a:t> was </a:t>
            </a:r>
            <a:r>
              <a:rPr lang="de-DE" b="1" dirty="0" err="1" smtClean="0">
                <a:solidFill>
                  <a:schemeClr val="accent2"/>
                </a:solidFill>
              </a:rPr>
              <a:t>found</a:t>
            </a:r>
            <a:r>
              <a:rPr lang="de-DE" b="1" dirty="0" smtClean="0">
                <a:solidFill>
                  <a:schemeClr val="accent2"/>
                </a:solidFill>
              </a:rPr>
              <a:t>	</a:t>
            </a:r>
            <a:r>
              <a:rPr lang="de-DE" dirty="0" err="1" smtClean="0">
                <a:solidFill>
                  <a:schemeClr val="accent2"/>
                </a:solidFill>
              </a:rPr>
              <a:t>requires</a:t>
            </a:r>
            <a:r>
              <a:rPr lang="de-DE" dirty="0" smtClean="0">
                <a:solidFill>
                  <a:schemeClr val="accent2"/>
                </a:solidFill>
              </a:rPr>
              <a:t> </a:t>
            </a:r>
            <a:r>
              <a:rPr lang="de-DE" dirty="0" err="1" smtClean="0">
                <a:solidFill>
                  <a:schemeClr val="accent2"/>
                </a:solidFill>
              </a:rPr>
              <a:t>count</a:t>
            </a:r>
            <a:r>
              <a:rPr lang="de-DE" dirty="0">
                <a:solidFill>
                  <a:schemeClr val="accent2"/>
                </a:solidFill>
              </a:rPr>
              <a:t> </a:t>
            </a:r>
            <a:r>
              <a:rPr lang="de-DE" b="1" dirty="0" smtClean="0">
                <a:solidFill>
                  <a:schemeClr val="accent2"/>
                </a:solidFill>
              </a:rPr>
              <a:t>→</a:t>
            </a:r>
            <a:r>
              <a:rPr lang="de-DE" dirty="0" smtClean="0">
                <a:solidFill>
                  <a:schemeClr val="accent2"/>
                </a:solidFill>
              </a:rPr>
              <a:t> Data Sink</a:t>
            </a:r>
            <a:endParaRPr lang="de-DE" b="1" dirty="0" smtClean="0">
              <a:solidFill>
                <a:schemeClr val="accent2"/>
              </a:solidFill>
            </a:endParaRPr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Repeat </a:t>
            </a:r>
            <a:r>
              <a:rPr lang="de-DE" dirty="0" err="1" smtClean="0"/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7713234" y="1835264"/>
            <a:ext cx="4195482" cy="10004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>
                <a:solidFill>
                  <a:schemeClr val="tx1"/>
                </a:solidFill>
              </a:rPr>
              <a:t>Solution 1</a:t>
            </a:r>
            <a:r>
              <a:rPr lang="de-DE" dirty="0" smtClean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>
                <a:solidFill>
                  <a:schemeClr val="tx1"/>
                </a:solidFill>
              </a:rPr>
              <a:t>Accept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that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we</a:t>
            </a:r>
            <a:r>
              <a:rPr lang="de-DE" dirty="0" smtClean="0">
                <a:solidFill>
                  <a:schemeClr val="tx1"/>
                </a:solidFill>
              </a:rPr>
              <a:t> lose </a:t>
            </a:r>
            <a:r>
              <a:rPr lang="de-DE" dirty="0" err="1" smtClean="0">
                <a:solidFill>
                  <a:schemeClr val="tx1"/>
                </a:solidFill>
              </a:rPr>
              <a:t>previous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result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>
                <a:solidFill>
                  <a:schemeClr val="tx1"/>
                </a:solidFill>
              </a:rPr>
              <a:t>Recalculate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with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new</a:t>
            </a:r>
            <a:r>
              <a:rPr lang="de-DE" dirty="0" smtClean="0">
                <a:solidFill>
                  <a:schemeClr val="tx1"/>
                </a:solidFill>
              </a:rPr>
              <a:t> k on initial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de-DE" dirty="0" smtClean="0">
              <a:solidFill>
                <a:schemeClr val="tx1"/>
              </a:solidFill>
            </a:endParaRPr>
          </a:p>
          <a:p>
            <a:endParaRPr lang="de-DE" dirty="0">
              <a:solidFill>
                <a:schemeClr val="tx1"/>
              </a:solidFill>
            </a:endParaRPr>
          </a:p>
          <a:p>
            <a:endParaRPr lang="de-DE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7713234" y="3389509"/>
            <a:ext cx="4195482" cy="10004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>
                <a:solidFill>
                  <a:schemeClr val="tx1"/>
                </a:solidFill>
              </a:rPr>
              <a:t>Solution 2</a:t>
            </a:r>
            <a:r>
              <a:rPr lang="de-DE" dirty="0" smtClean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tx1"/>
                </a:solidFill>
              </a:rPr>
              <a:t>Write </a:t>
            </a:r>
            <a:r>
              <a:rPr lang="de-DE" dirty="0" err="1" smtClean="0">
                <a:solidFill>
                  <a:schemeClr val="tx1"/>
                </a:solidFill>
              </a:rPr>
              <a:t>previous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result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disk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tx1"/>
                </a:solidFill>
              </a:rPr>
              <a:t>Read at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start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every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new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iteration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23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7686339" cy="51880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 smtClean="0"/>
              <a:t>graph</a:t>
            </a:r>
            <a:r>
              <a:rPr lang="de-DE" sz="2600" b="1" dirty="0" smtClean="0"/>
              <a:t> – Flink </a:t>
            </a:r>
            <a:r>
              <a:rPr lang="de-DE" sz="2600" b="1" dirty="0" err="1" smtClean="0"/>
              <a:t>issues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>
                <a:solidFill>
                  <a:schemeClr val="accent2"/>
                </a:solidFill>
              </a:rPr>
              <a:t>If</a:t>
            </a:r>
            <a:r>
              <a:rPr lang="de-DE" b="1" dirty="0" smtClean="0">
                <a:solidFill>
                  <a:schemeClr val="accent2"/>
                </a:solidFill>
              </a:rPr>
              <a:t> at least </a:t>
            </a:r>
            <a:r>
              <a:rPr lang="de-DE" b="1" dirty="0" err="1" smtClean="0">
                <a:solidFill>
                  <a:schemeClr val="accent2"/>
                </a:solidFill>
              </a:rPr>
              <a:t>one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truss</a:t>
            </a:r>
            <a:r>
              <a:rPr lang="de-DE" b="1" dirty="0" smtClean="0">
                <a:solidFill>
                  <a:schemeClr val="accent2"/>
                </a:solidFill>
              </a:rPr>
              <a:t> was </a:t>
            </a:r>
            <a:r>
              <a:rPr lang="de-DE" b="1" dirty="0" err="1" smtClean="0">
                <a:solidFill>
                  <a:schemeClr val="accent2"/>
                </a:solidFill>
              </a:rPr>
              <a:t>found</a:t>
            </a:r>
            <a:r>
              <a:rPr lang="de-DE" b="1" dirty="0" smtClean="0">
                <a:solidFill>
                  <a:schemeClr val="accent2"/>
                </a:solidFill>
              </a:rPr>
              <a:t>	</a:t>
            </a:r>
            <a:r>
              <a:rPr lang="de-DE" dirty="0" err="1" smtClean="0">
                <a:solidFill>
                  <a:schemeClr val="accent2"/>
                </a:solidFill>
              </a:rPr>
              <a:t>requires</a:t>
            </a:r>
            <a:r>
              <a:rPr lang="de-DE" dirty="0" smtClean="0">
                <a:solidFill>
                  <a:schemeClr val="accent2"/>
                </a:solidFill>
              </a:rPr>
              <a:t> </a:t>
            </a:r>
            <a:r>
              <a:rPr lang="de-DE" dirty="0" err="1" smtClean="0">
                <a:solidFill>
                  <a:schemeClr val="accent2"/>
                </a:solidFill>
              </a:rPr>
              <a:t>count</a:t>
            </a:r>
            <a:r>
              <a:rPr lang="de-DE" dirty="0">
                <a:solidFill>
                  <a:schemeClr val="accent2"/>
                </a:solidFill>
              </a:rPr>
              <a:t> </a:t>
            </a:r>
            <a:r>
              <a:rPr lang="de-DE" b="1" dirty="0" smtClean="0">
                <a:solidFill>
                  <a:schemeClr val="accent2"/>
                </a:solidFill>
              </a:rPr>
              <a:t>→</a:t>
            </a:r>
            <a:r>
              <a:rPr lang="de-DE" dirty="0" smtClean="0">
                <a:solidFill>
                  <a:schemeClr val="accent2"/>
                </a:solidFill>
              </a:rPr>
              <a:t> Data Sink</a:t>
            </a:r>
            <a:endParaRPr lang="de-DE" b="1" dirty="0" smtClean="0">
              <a:solidFill>
                <a:schemeClr val="accent2"/>
              </a:solidFill>
            </a:endParaRPr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Repeat </a:t>
            </a:r>
            <a:r>
              <a:rPr lang="de-DE" dirty="0" err="1" smtClean="0"/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7713234" y="1835264"/>
            <a:ext cx="4195482" cy="100046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Solution 1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Accept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that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we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lose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previous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result</a:t>
            </a:r>
            <a:endParaRPr lang="de-DE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Recalculate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with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k on initial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graph</a:t>
            </a:r>
            <a:endParaRPr lang="de-DE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endParaRPr lang="de-DE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7713234" y="3389509"/>
            <a:ext cx="4195482" cy="10004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>
                <a:solidFill>
                  <a:schemeClr val="tx1"/>
                </a:solidFill>
              </a:rPr>
              <a:t>Solution 2</a:t>
            </a:r>
            <a:r>
              <a:rPr lang="de-DE" dirty="0" smtClean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tx1"/>
                </a:solidFill>
              </a:rPr>
              <a:t>Write </a:t>
            </a:r>
            <a:r>
              <a:rPr lang="de-DE" dirty="0" err="1" smtClean="0">
                <a:solidFill>
                  <a:schemeClr val="tx1"/>
                </a:solidFill>
              </a:rPr>
              <a:t>previous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result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disk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tx1"/>
                </a:solidFill>
              </a:rPr>
              <a:t>Read at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start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every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new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iteration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8066443" y="4389969"/>
            <a:ext cx="3489064" cy="553785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b="1" dirty="0" err="1" smtClean="0">
                <a:solidFill>
                  <a:schemeClr val="accent2"/>
                </a:solidFill>
              </a:rPr>
              <a:t>Speedup</a:t>
            </a:r>
            <a:r>
              <a:rPr lang="de-DE" sz="2400" b="1" dirty="0" smtClean="0">
                <a:solidFill>
                  <a:schemeClr val="accent2"/>
                </a:solidFill>
              </a:rPr>
              <a:t> </a:t>
            </a:r>
            <a:r>
              <a:rPr lang="de-DE" sz="2400" b="1" dirty="0" err="1" smtClean="0">
                <a:solidFill>
                  <a:schemeClr val="accent2"/>
                </a:solidFill>
              </a:rPr>
              <a:t>factor</a:t>
            </a:r>
            <a:r>
              <a:rPr lang="de-DE" sz="2400" b="1" dirty="0" smtClean="0">
                <a:solidFill>
                  <a:schemeClr val="accent2"/>
                </a:solidFill>
              </a:rPr>
              <a:t> = ~3</a:t>
            </a:r>
            <a:endParaRPr lang="en-US" sz="2400" b="1" dirty="0" smtClean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57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Finding </a:t>
                </a:r>
                <a:r>
                  <a:rPr lang="de-DE" sz="2600" b="1" dirty="0" err="1" smtClean="0"/>
                  <a:t>highly</a:t>
                </a:r>
                <a:r>
                  <a:rPr lang="de-DE" sz="2600" b="1" dirty="0" smtClean="0"/>
                  <a:t> </a:t>
                </a:r>
                <a:r>
                  <a:rPr lang="de-DE" sz="2600" b="1" dirty="0" err="1" smtClean="0"/>
                  <a:t>connected</a:t>
                </a:r>
                <a:r>
                  <a:rPr lang="de-DE" sz="2600" b="1" dirty="0" smtClean="0"/>
                  <a:t> sub-graphs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important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Social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media</a:t>
                </a:r>
                <a:r>
                  <a:rPr lang="de-DE" dirty="0" smtClean="0"/>
                  <a:t> </a:t>
                </a:r>
                <a:r>
                  <a:rPr lang="de-DE" dirty="0" err="1"/>
                  <a:t>graphs</a:t>
                </a:r>
                <a:r>
                  <a:rPr lang="de-DE" dirty="0"/>
                  <a:t>: </a:t>
                </a:r>
                <a:r>
                  <a:rPr lang="de-DE" dirty="0" err="1"/>
                  <a:t>groups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 smtClean="0"/>
                  <a:t>friends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family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co-workers</a:t>
                </a:r>
                <a:endParaRPr lang="en-US" dirty="0"/>
              </a:p>
              <a:p>
                <a:pPr lvl="1"/>
                <a:r>
                  <a:rPr lang="en-US" dirty="0" smtClean="0"/>
                  <a:t>Website </a:t>
                </a:r>
                <a:r>
                  <a:rPr lang="en-US" dirty="0" err="1" smtClean="0"/>
                  <a:t>interliking</a:t>
                </a:r>
                <a:endParaRPr lang="en-US" dirty="0" smtClean="0"/>
              </a:p>
              <a:p>
                <a:pPr marL="201168" lvl="1" indent="0">
                  <a:buNone/>
                </a:pPr>
                <a:endParaRPr lang="en-US" sz="2000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difficult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Possible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solution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size</a:t>
                </a:r>
                <a:r>
                  <a:rPr lang="de-DE" dirty="0" smtClean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sup>
                    </m:sSup>
                  </m:oMath>
                </a14:m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</a:t>
                </a:r>
                <a:r>
                  <a:rPr lang="de-DE" dirty="0" smtClean="0">
                    <a:sym typeface="Wingdings" panose="05000000000000000000" pitchFamily="2" charset="2"/>
                  </a:rPr>
                  <a:t> time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for</a:t>
                </a:r>
                <a:r>
                  <a:rPr lang="de-DE" dirty="0" smtClean="0">
                    <a:sym typeface="Wingdings" panose="05000000000000000000" pitchFamily="2" charset="2"/>
                  </a:rPr>
                  <a:t> naive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approach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Often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millions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vertices</a:t>
                </a:r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</a:t>
                </a:r>
                <a:endParaRPr lang="de-DE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31147-D196-43D1-B111-D730485BB41C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4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Conditions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HPI IS </a:t>
            </a:r>
            <a:r>
              <a:rPr lang="de-DE" sz="2600" b="1" dirty="0" err="1" smtClean="0"/>
              <a:t>chair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cluster</a:t>
            </a:r>
            <a:r>
              <a:rPr lang="de-DE" sz="2600" b="1" dirty="0" smtClean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Master: 1 </a:t>
            </a:r>
            <a:r>
              <a:rPr lang="en-US" dirty="0" smtClean="0"/>
              <a:t>Dell </a:t>
            </a:r>
            <a:r>
              <a:rPr lang="en-US" dirty="0"/>
              <a:t>PowerEdge </a:t>
            </a:r>
            <a:r>
              <a:rPr lang="en-US" dirty="0" smtClean="0"/>
              <a:t>R310</a:t>
            </a:r>
          </a:p>
          <a:p>
            <a:pPr lvl="1"/>
            <a:r>
              <a:rPr lang="en-US" dirty="0" smtClean="0"/>
              <a:t>4(8)x2.66 GHz</a:t>
            </a:r>
          </a:p>
          <a:p>
            <a:pPr lvl="1"/>
            <a:r>
              <a:rPr lang="en-US" dirty="0" smtClean="0"/>
              <a:t>8 </a:t>
            </a:r>
            <a:r>
              <a:rPr lang="en-US" dirty="0"/>
              <a:t>GB </a:t>
            </a:r>
            <a:r>
              <a:rPr lang="en-US" dirty="0" smtClean="0"/>
              <a:t>DDR3 RAM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Slaves</a:t>
            </a:r>
            <a:r>
              <a:rPr lang="de-DE" dirty="0" smtClean="0"/>
              <a:t>: 10 </a:t>
            </a:r>
            <a:r>
              <a:rPr lang="en-US" dirty="0" smtClean="0"/>
              <a:t>Dell </a:t>
            </a:r>
            <a:r>
              <a:rPr lang="en-US" dirty="0"/>
              <a:t>OptiPlex </a:t>
            </a:r>
            <a:r>
              <a:rPr lang="en-US" dirty="0" smtClean="0"/>
              <a:t>780</a:t>
            </a:r>
          </a:p>
          <a:p>
            <a:pPr lvl="1"/>
            <a:r>
              <a:rPr lang="en-US" dirty="0" smtClean="0"/>
              <a:t>2x2.6 </a:t>
            </a:r>
            <a:r>
              <a:rPr lang="en-US" dirty="0"/>
              <a:t>GHz</a:t>
            </a:r>
            <a:endParaRPr lang="de-DE" dirty="0" smtClean="0"/>
          </a:p>
          <a:p>
            <a:pPr lvl="1"/>
            <a:r>
              <a:rPr lang="de-DE" dirty="0" err="1" smtClean="0"/>
              <a:t>using</a:t>
            </a:r>
            <a:r>
              <a:rPr lang="de-DE" dirty="0" smtClean="0"/>
              <a:t> 4 GB DDR3 RAM</a:t>
            </a:r>
          </a:p>
          <a:p>
            <a:pPr lvl="1"/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Using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r>
              <a:rPr lang="de-DE" dirty="0" smtClean="0"/>
              <a:t> 1 </a:t>
            </a:r>
            <a:r>
              <a:rPr lang="de-DE" dirty="0" err="1" smtClean="0"/>
              <a:t>core</a:t>
            </a:r>
            <a:r>
              <a:rPr lang="de-DE" dirty="0" smtClean="0"/>
              <a:t> per </a:t>
            </a:r>
            <a:r>
              <a:rPr lang="de-DE" dirty="0" err="1" smtClean="0"/>
              <a:t>slave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value </a:t>
            </a:r>
            <a:r>
              <a:rPr lang="de-DE" dirty="0" err="1" smtClean="0"/>
              <a:t>of</a:t>
            </a:r>
            <a:r>
              <a:rPr lang="de-DE" dirty="0" smtClean="0"/>
              <a:t> 20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Wikipedia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Averaged</a:t>
            </a:r>
            <a:r>
              <a:rPr lang="de-DE" dirty="0" smtClean="0"/>
              <a:t> 5 </a:t>
            </a:r>
            <a:r>
              <a:rPr lang="de-DE" dirty="0" err="1" smtClean="0"/>
              <a:t>measurements</a:t>
            </a:r>
            <a:endParaRPr lang="de-DE" dirty="0" smtClean="0"/>
          </a:p>
          <a:p>
            <a:pPr marL="201168" lvl="1" indent="0">
              <a:buNone/>
            </a:pPr>
            <a:r>
              <a:rPr lang="de-DE" dirty="0"/>
              <a:t>(</a:t>
            </a:r>
            <a:r>
              <a:rPr lang="de-DE" dirty="0" err="1"/>
              <a:t>Unless</a:t>
            </a:r>
            <a:r>
              <a:rPr lang="de-DE" dirty="0"/>
              <a:t> </a:t>
            </a:r>
            <a:r>
              <a:rPr lang="de-DE" dirty="0" err="1"/>
              <a:t>otherwise</a:t>
            </a:r>
            <a:r>
              <a:rPr lang="de-DE" dirty="0"/>
              <a:t> </a:t>
            </a:r>
            <a:r>
              <a:rPr lang="de-DE" dirty="0" err="1"/>
              <a:t>noted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47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Spark </a:t>
            </a:r>
            <a:r>
              <a:rPr lang="de-DE" dirty="0" err="1" smtClean="0"/>
              <a:t>scaling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#</a:t>
            </a:r>
            <a:r>
              <a:rPr lang="de-DE" dirty="0" err="1" smtClean="0"/>
              <a:t>cores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9605641"/>
              </p:ext>
            </p:extLst>
          </p:nvPr>
        </p:nvGraphicFramePr>
        <p:xfrm>
          <a:off x="0" y="824436"/>
          <a:ext cx="12192000" cy="55950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6777738" y="1577340"/>
            <a:ext cx="4545258" cy="13335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none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Speedup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intermediate </a:t>
            </a:r>
            <a:r>
              <a:rPr lang="de-DE" sz="2000" dirty="0" err="1" smtClean="0"/>
              <a:t>presentation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factor</a:t>
            </a:r>
            <a:r>
              <a:rPr lang="de-DE" sz="2000" dirty="0" smtClean="0"/>
              <a:t> </a:t>
            </a:r>
            <a:r>
              <a:rPr lang="de-DE" sz="2000" b="1" dirty="0" smtClean="0"/>
              <a:t>10-20 </a:t>
            </a:r>
            <a:r>
              <a:rPr lang="de-DE" sz="2000" dirty="0" smtClean="0"/>
              <a:t>due </a:t>
            </a:r>
            <a:r>
              <a:rPr lang="de-DE" sz="2000" dirty="0" err="1" smtClean="0"/>
              <a:t>to</a:t>
            </a:r>
            <a:endParaRPr lang="de-DE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earlier</a:t>
            </a:r>
            <a:r>
              <a:rPr lang="de-DE" sz="2000" dirty="0" smtClean="0"/>
              <a:t> </a:t>
            </a:r>
            <a:r>
              <a:rPr lang="de-DE" sz="2000" dirty="0" err="1" smtClean="0"/>
              <a:t>edge</a:t>
            </a:r>
            <a:r>
              <a:rPr lang="de-DE" sz="2000" dirty="0" smtClean="0"/>
              <a:t> </a:t>
            </a:r>
            <a:r>
              <a:rPr lang="de-DE" sz="2000" dirty="0" err="1" smtClean="0"/>
              <a:t>filtering</a:t>
            </a:r>
            <a:endParaRPr lang="de-DE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improved</a:t>
            </a:r>
            <a:r>
              <a:rPr lang="de-DE" sz="2000" dirty="0" smtClean="0"/>
              <a:t> </a:t>
            </a:r>
            <a:r>
              <a:rPr lang="de-DE" sz="2000" dirty="0" err="1" smtClean="0"/>
              <a:t>triangle</a:t>
            </a:r>
            <a:r>
              <a:rPr lang="de-DE" sz="2000" dirty="0" smtClean="0"/>
              <a:t> </a:t>
            </a:r>
            <a:r>
              <a:rPr lang="de-DE" sz="2000" dirty="0" err="1" smtClean="0"/>
              <a:t>filtering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26762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 – </a:t>
            </a:r>
            <a:r>
              <a:rPr lang="de-DE" dirty="0" smtClean="0"/>
              <a:t>Flink </a:t>
            </a:r>
            <a:r>
              <a:rPr lang="de-DE" dirty="0" err="1"/>
              <a:t>scaling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smtClean="0"/>
              <a:t>#</a:t>
            </a:r>
            <a:r>
              <a:rPr lang="de-DE" dirty="0" err="1" smtClean="0"/>
              <a:t>cores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9031480"/>
              </p:ext>
            </p:extLst>
          </p:nvPr>
        </p:nvGraphicFramePr>
        <p:xfrm>
          <a:off x="0" y="838962"/>
          <a:ext cx="12191999" cy="55804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8989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700878"/>
              </p:ext>
            </p:extLst>
          </p:nvPr>
        </p:nvGraphicFramePr>
        <p:xfrm>
          <a:off x="0" y="830425"/>
          <a:ext cx="12191999" cy="5551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Evaluation – Flink </a:t>
            </a:r>
            <a:r>
              <a:rPr lang="de-DE" dirty="0" err="1" smtClean="0"/>
              <a:t>vs</a:t>
            </a:r>
            <a:r>
              <a:rPr lang="de-DE" dirty="0" smtClean="0"/>
              <a:t> Spark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/>
          </a:p>
        </p:txBody>
      </p:sp>
      <p:sp>
        <p:nvSpPr>
          <p:cNvPr id="8" name="Textfeld 7"/>
          <p:cNvSpPr txBox="1"/>
          <p:nvPr/>
        </p:nvSpPr>
        <p:spPr>
          <a:xfrm>
            <a:off x="6777738" y="1577340"/>
            <a:ext cx="4350705" cy="8019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none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Flink 4-10x </a:t>
            </a:r>
            <a:r>
              <a:rPr lang="de-DE" sz="2000" dirty="0" err="1" smtClean="0"/>
              <a:t>faster</a:t>
            </a:r>
            <a:endParaRPr lang="de-DE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Scale</a:t>
            </a:r>
            <a:r>
              <a:rPr lang="de-DE" sz="2000" dirty="0" smtClean="0"/>
              <a:t> out </a:t>
            </a:r>
            <a:r>
              <a:rPr lang="de-DE" sz="2000" dirty="0" err="1" smtClean="0"/>
              <a:t>visible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Flink </a:t>
            </a:r>
            <a:r>
              <a:rPr lang="de-DE" sz="2000" dirty="0" err="1" smtClean="0"/>
              <a:t>and</a:t>
            </a:r>
            <a:r>
              <a:rPr lang="de-DE" sz="2000" dirty="0" smtClean="0"/>
              <a:t> Spark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65429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m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5994927"/>
              </p:ext>
            </p:extLst>
          </p:nvPr>
        </p:nvGraphicFramePr>
        <p:xfrm>
          <a:off x="0" y="830424"/>
          <a:ext cx="12192000" cy="55330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Evaluation – </a:t>
            </a:r>
            <a:r>
              <a:rPr lang="de-DE" dirty="0" smtClean="0"/>
              <a:t>Relative </a:t>
            </a:r>
            <a:r>
              <a:rPr lang="de-DE" dirty="0" err="1" smtClean="0"/>
              <a:t>Speedup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/>
          </a:p>
        </p:txBody>
      </p:sp>
      <p:sp>
        <p:nvSpPr>
          <p:cNvPr id="8" name="Textfeld 7"/>
          <p:cNvSpPr txBox="1"/>
          <p:nvPr/>
        </p:nvSpPr>
        <p:spPr>
          <a:xfrm>
            <a:off x="7384228" y="2071863"/>
            <a:ext cx="4172232" cy="107017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none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Spark </a:t>
            </a:r>
            <a:r>
              <a:rPr lang="de-DE" sz="2000" dirty="0" err="1" smtClean="0"/>
              <a:t>scales</a:t>
            </a:r>
            <a:r>
              <a:rPr lang="de-DE" sz="2000" dirty="0" smtClean="0"/>
              <a:t> </a:t>
            </a:r>
            <a:r>
              <a:rPr lang="de-DE" sz="2000" dirty="0" err="1" smtClean="0"/>
              <a:t>better</a:t>
            </a:r>
            <a:r>
              <a:rPr lang="de-DE" sz="2000" dirty="0" smtClean="0"/>
              <a:t> </a:t>
            </a:r>
            <a:r>
              <a:rPr lang="de-DE" sz="2000" dirty="0" err="1" smtClean="0"/>
              <a:t>than</a:t>
            </a:r>
            <a:r>
              <a:rPr lang="de-DE" sz="2000" dirty="0" smtClean="0"/>
              <a:t> linear?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For</a:t>
            </a:r>
            <a:r>
              <a:rPr lang="de-DE" sz="2000" dirty="0" smtClean="0"/>
              <a:t> 1 </a:t>
            </a:r>
            <a:r>
              <a:rPr lang="de-DE" sz="2000" dirty="0" err="1" smtClean="0"/>
              <a:t>and</a:t>
            </a:r>
            <a:r>
              <a:rPr lang="de-DE" sz="2000" dirty="0" smtClean="0"/>
              <a:t> 2 </a:t>
            </a:r>
            <a:r>
              <a:rPr lang="de-DE" sz="2000" dirty="0" err="1" smtClean="0"/>
              <a:t>cores</a:t>
            </a:r>
            <a:r>
              <a:rPr lang="de-DE" sz="2000" dirty="0" smtClean="0"/>
              <a:t>: I/O </a:t>
            </a:r>
            <a:r>
              <a:rPr lang="de-DE" sz="2000" dirty="0" err="1" smtClean="0"/>
              <a:t>required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smtClean="0"/>
              <a:t>due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too</a:t>
            </a:r>
            <a:r>
              <a:rPr lang="de-DE" sz="2000" dirty="0" smtClean="0"/>
              <a:t> </a:t>
            </a:r>
            <a:r>
              <a:rPr lang="de-DE" sz="2000" dirty="0" err="1" smtClean="0"/>
              <a:t>little</a:t>
            </a:r>
            <a:r>
              <a:rPr lang="de-DE" sz="2000" dirty="0" smtClean="0"/>
              <a:t> </a:t>
            </a:r>
            <a:r>
              <a:rPr lang="de-DE" sz="2000" dirty="0" err="1" smtClean="0"/>
              <a:t>memory</a:t>
            </a:r>
            <a:r>
              <a:rPr lang="de-DE" sz="2000" dirty="0" smtClean="0"/>
              <a:t> on Spark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13232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Diagramm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0190884"/>
              </p:ext>
            </p:extLst>
          </p:nvPr>
        </p:nvGraphicFramePr>
        <p:xfrm>
          <a:off x="96520" y="1076960"/>
          <a:ext cx="5994400" cy="5039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Program</a:t>
            </a:r>
            <a:r>
              <a:rPr lang="de-DE" dirty="0" smtClean="0"/>
              <a:t> Parts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/>
          </a:p>
        </p:txBody>
      </p:sp>
      <p:graphicFrame>
        <p:nvGraphicFramePr>
          <p:cNvPr id="15" name="Diagramm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0954131"/>
              </p:ext>
            </p:extLst>
          </p:nvPr>
        </p:nvGraphicFramePr>
        <p:xfrm>
          <a:off x="6052820" y="1089659"/>
          <a:ext cx="6139180" cy="47419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7067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 </a:t>
            </a:r>
            <a:r>
              <a:rPr lang="de-DE" dirty="0" smtClean="0"/>
              <a:t>–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/>
          </a:p>
        </p:txBody>
      </p:sp>
      <p:graphicFrame>
        <p:nvGraphicFramePr>
          <p:cNvPr id="7" name="Diagramm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3334694"/>
              </p:ext>
            </p:extLst>
          </p:nvPr>
        </p:nvGraphicFramePr>
        <p:xfrm>
          <a:off x="0" y="1035698"/>
          <a:ext cx="12192000" cy="5318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10167549" y="810996"/>
            <a:ext cx="914400" cy="45205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1600" b="1" dirty="0" smtClean="0"/>
              <a:t>3200+</a:t>
            </a:r>
            <a:endParaRPr lang="en-US" sz="1600" b="1" dirty="0" smtClean="0"/>
          </a:p>
        </p:txBody>
      </p:sp>
      <p:sp>
        <p:nvSpPr>
          <p:cNvPr id="9" name="Textfeld 8"/>
          <p:cNvSpPr txBox="1"/>
          <p:nvPr/>
        </p:nvSpPr>
        <p:spPr>
          <a:xfrm>
            <a:off x="2196407" y="1726631"/>
            <a:ext cx="5230759" cy="135247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none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For</a:t>
            </a:r>
            <a:r>
              <a:rPr lang="de-DE" sz="2000" dirty="0" smtClean="0"/>
              <a:t> k &lt; 8: I/O </a:t>
            </a:r>
            <a:r>
              <a:rPr lang="de-DE" sz="2000" dirty="0" err="1" smtClean="0"/>
              <a:t>required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smtClean="0"/>
              <a:t>due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too</a:t>
            </a:r>
            <a:r>
              <a:rPr lang="de-DE" sz="2000" dirty="0" smtClean="0"/>
              <a:t> </a:t>
            </a:r>
            <a:r>
              <a:rPr lang="de-DE" sz="2000" dirty="0" err="1" smtClean="0"/>
              <a:t>little</a:t>
            </a:r>
            <a:r>
              <a:rPr lang="de-DE" sz="2000" dirty="0" smtClean="0"/>
              <a:t> </a:t>
            </a:r>
            <a:r>
              <a:rPr lang="de-DE" sz="2000" dirty="0" err="1" smtClean="0"/>
              <a:t>memory</a:t>
            </a:r>
            <a:r>
              <a:rPr lang="de-DE" sz="2000" dirty="0" smtClean="0"/>
              <a:t> on Flink </a:t>
            </a:r>
            <a:r>
              <a:rPr lang="de-DE" sz="2000" dirty="0" err="1" smtClean="0"/>
              <a:t>too</a:t>
            </a:r>
            <a:endParaRPr lang="de-DE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Flink </a:t>
            </a:r>
            <a:r>
              <a:rPr lang="de-DE" sz="2000" dirty="0" err="1" smtClean="0"/>
              <a:t>better</a:t>
            </a:r>
            <a:r>
              <a:rPr lang="de-DE" sz="2000" dirty="0" smtClean="0"/>
              <a:t> </a:t>
            </a:r>
            <a:r>
              <a:rPr lang="de-DE" sz="2000" dirty="0" err="1" smtClean="0"/>
              <a:t>as</a:t>
            </a:r>
            <a:r>
              <a:rPr lang="de-DE" sz="2000" dirty="0" smtClean="0"/>
              <a:t> </a:t>
            </a:r>
            <a:r>
              <a:rPr lang="de-DE" sz="2000" dirty="0" err="1" smtClean="0"/>
              <a:t>long</a:t>
            </a:r>
            <a:r>
              <a:rPr lang="de-DE" sz="2000" dirty="0" smtClean="0"/>
              <a:t> </a:t>
            </a:r>
            <a:r>
              <a:rPr lang="de-DE" sz="2000" dirty="0" err="1" smtClean="0"/>
              <a:t>as</a:t>
            </a:r>
            <a:r>
              <a:rPr lang="de-DE" sz="2000" dirty="0" smtClean="0"/>
              <a:t>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fits</a:t>
            </a:r>
            <a:r>
              <a:rPr lang="de-DE" sz="2000" dirty="0" smtClean="0"/>
              <a:t> in </a:t>
            </a:r>
            <a:r>
              <a:rPr lang="de-DE" sz="2000" dirty="0" err="1" smtClean="0"/>
              <a:t>memory</a:t>
            </a:r>
            <a:endParaRPr lang="de-DE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Spark </a:t>
            </a:r>
            <a:r>
              <a:rPr lang="de-DE" sz="2000" dirty="0" err="1" smtClean="0"/>
              <a:t>more</a:t>
            </a:r>
            <a:r>
              <a:rPr lang="de-DE" sz="2000" dirty="0" smtClean="0"/>
              <a:t> </a:t>
            </a:r>
            <a:r>
              <a:rPr lang="de-DE" sz="2000" dirty="0" err="1" smtClean="0"/>
              <a:t>consistent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67411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Maximal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/>
          </a:p>
        </p:txBody>
      </p:sp>
      <p:graphicFrame>
        <p:nvGraphicFramePr>
          <p:cNvPr id="7" name="Diagramm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2458513"/>
              </p:ext>
            </p:extLst>
          </p:nvPr>
        </p:nvGraphicFramePr>
        <p:xfrm>
          <a:off x="0" y="1007706"/>
          <a:ext cx="12192000" cy="5355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9766333" y="801666"/>
            <a:ext cx="914400" cy="45205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1600" b="1" dirty="0" smtClean="0"/>
              <a:t>3200+</a:t>
            </a:r>
            <a:endParaRPr lang="en-US" sz="1600" b="1" dirty="0" smtClean="0"/>
          </a:p>
        </p:txBody>
      </p:sp>
      <p:sp>
        <p:nvSpPr>
          <p:cNvPr id="9" name="Textfeld 8"/>
          <p:cNvSpPr txBox="1"/>
          <p:nvPr/>
        </p:nvSpPr>
        <p:spPr>
          <a:xfrm>
            <a:off x="2196407" y="1726631"/>
            <a:ext cx="3691209" cy="10818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none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small</a:t>
            </a:r>
            <a:r>
              <a:rPr lang="de-DE" sz="2000" dirty="0" smtClean="0"/>
              <a:t> k: </a:t>
            </a:r>
            <a:r>
              <a:rPr lang="de-DE" sz="2000" dirty="0" err="1" smtClean="0"/>
              <a:t>analogue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Truss</a:t>
            </a:r>
            <a:endParaRPr lang="de-DE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Flink </a:t>
            </a:r>
            <a:r>
              <a:rPr lang="de-DE" sz="2000" dirty="0" err="1" smtClean="0"/>
              <a:t>faster</a:t>
            </a:r>
            <a:r>
              <a:rPr lang="de-DE" sz="2000" dirty="0" smtClean="0"/>
              <a:t> </a:t>
            </a:r>
            <a:r>
              <a:rPr lang="de-DE" sz="2000" dirty="0" err="1" smtClean="0"/>
              <a:t>despite</a:t>
            </a:r>
            <a:r>
              <a:rPr lang="de-DE" sz="2000" dirty="0" smtClean="0"/>
              <a:t> </a:t>
            </a:r>
            <a:r>
              <a:rPr lang="de-DE" sz="2000" dirty="0" err="1" smtClean="0"/>
              <a:t>writing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smtClean="0"/>
              <a:t>intermediate </a:t>
            </a:r>
            <a:r>
              <a:rPr lang="de-DE" sz="2000" dirty="0" err="1" smtClean="0"/>
              <a:t>results</a:t>
            </a:r>
            <a:r>
              <a:rPr lang="de-DE" sz="2000" dirty="0" smtClean="0"/>
              <a:t> on </a:t>
            </a:r>
            <a:r>
              <a:rPr lang="de-DE" sz="2000" dirty="0" err="1" smtClean="0"/>
              <a:t>disk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03816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/>
        </p:nvGrpSpPr>
        <p:grpSpPr>
          <a:xfrm>
            <a:off x="8096125" y="1381551"/>
            <a:ext cx="4030110" cy="3747355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Distributed </a:t>
            </a:r>
            <a:r>
              <a:rPr lang="de-DE" sz="2600" b="1" dirty="0" err="1" smtClean="0"/>
              <a:t>Calculation</a:t>
            </a:r>
            <a:endParaRPr lang="de-DE" sz="2600" b="1" dirty="0" smtClean="0"/>
          </a:p>
          <a:p>
            <a:pPr lvl="1"/>
            <a:r>
              <a:rPr lang="de-DE" sz="2000" dirty="0" smtClean="0"/>
              <a:t>Great </a:t>
            </a:r>
            <a:r>
              <a:rPr lang="de-DE" sz="2000" dirty="0" err="1" smtClean="0"/>
              <a:t>scaling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distribution</a:t>
            </a:r>
            <a:r>
              <a:rPr lang="de-DE" sz="2000" dirty="0" smtClean="0"/>
              <a:t> </a:t>
            </a:r>
            <a:r>
              <a:rPr lang="de-DE" sz="2000" dirty="0" err="1" smtClean="0"/>
              <a:t>over</a:t>
            </a:r>
            <a:r>
              <a:rPr lang="de-DE" sz="2000" dirty="0" smtClean="0"/>
              <a:t> multiple </a:t>
            </a:r>
            <a:r>
              <a:rPr lang="de-DE" sz="2000" dirty="0" err="1" smtClean="0"/>
              <a:t>machines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Spark </a:t>
            </a:r>
            <a:r>
              <a:rPr lang="de-DE" sz="2000" dirty="0" err="1" smtClean="0"/>
              <a:t>and</a:t>
            </a:r>
            <a:r>
              <a:rPr lang="de-DE" sz="2000" dirty="0" smtClean="0"/>
              <a:t> Flink</a:t>
            </a:r>
          </a:p>
          <a:p>
            <a:pPr lvl="1"/>
            <a:endParaRPr lang="de-DE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Flink</a:t>
            </a:r>
          </a:p>
          <a:p>
            <a:pPr lvl="1"/>
            <a:r>
              <a:rPr lang="de-DE" sz="2000" dirty="0" smtClean="0"/>
              <a:t>Can hold </a:t>
            </a:r>
            <a:r>
              <a:rPr lang="de-DE" sz="2000" dirty="0" err="1" smtClean="0"/>
              <a:t>more</a:t>
            </a:r>
            <a:r>
              <a:rPr lang="de-DE" sz="2000" dirty="0" smtClean="0"/>
              <a:t> </a:t>
            </a:r>
            <a:r>
              <a:rPr lang="de-DE" sz="2000" dirty="0" err="1" smtClean="0"/>
              <a:t>data</a:t>
            </a:r>
            <a:r>
              <a:rPr lang="de-DE" sz="2000" dirty="0" smtClean="0"/>
              <a:t> in </a:t>
            </a:r>
            <a:r>
              <a:rPr lang="de-DE" sz="2000" dirty="0" err="1" smtClean="0"/>
              <a:t>main</a:t>
            </a:r>
            <a:r>
              <a:rPr lang="de-DE" sz="2000" dirty="0" smtClean="0"/>
              <a:t> </a:t>
            </a:r>
            <a:r>
              <a:rPr lang="de-DE" sz="2000" dirty="0" err="1" smtClean="0"/>
              <a:t>memory</a:t>
            </a:r>
            <a:r>
              <a:rPr lang="de-DE" sz="2000" dirty="0" smtClean="0"/>
              <a:t> due </a:t>
            </a:r>
            <a:r>
              <a:rPr lang="de-DE" sz="2000" dirty="0" err="1" smtClean="0"/>
              <a:t>to</a:t>
            </a:r>
            <a:r>
              <a:rPr lang="de-DE" sz="2000" dirty="0" smtClean="0"/>
              <a:t> different </a:t>
            </a:r>
            <a:r>
              <a:rPr lang="de-DE" sz="2000" dirty="0" err="1" smtClean="0"/>
              <a:t>serialization</a:t>
            </a:r>
            <a:endParaRPr lang="de-DE" sz="2000" dirty="0"/>
          </a:p>
          <a:p>
            <a:pPr lvl="1"/>
            <a:r>
              <a:rPr lang="de-DE" sz="2000" dirty="0" smtClean="0"/>
              <a:t>As </a:t>
            </a:r>
            <a:r>
              <a:rPr lang="de-DE" sz="2000" dirty="0" err="1" smtClean="0"/>
              <a:t>long</a:t>
            </a:r>
            <a:r>
              <a:rPr lang="de-DE" sz="2000" dirty="0" smtClean="0"/>
              <a:t> </a:t>
            </a:r>
            <a:r>
              <a:rPr lang="de-DE" sz="2000" dirty="0" err="1" smtClean="0"/>
              <a:t>as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fits</a:t>
            </a:r>
            <a:r>
              <a:rPr lang="de-DE" sz="2000" dirty="0" smtClean="0"/>
              <a:t> in </a:t>
            </a:r>
            <a:r>
              <a:rPr lang="de-DE" sz="2000" dirty="0" err="1" smtClean="0"/>
              <a:t>main</a:t>
            </a:r>
            <a:r>
              <a:rPr lang="de-DE" sz="2000" dirty="0" smtClean="0"/>
              <a:t> </a:t>
            </a:r>
            <a:r>
              <a:rPr lang="de-DE" sz="2000" dirty="0" err="1" smtClean="0"/>
              <a:t>memory</a:t>
            </a:r>
            <a:r>
              <a:rPr lang="de-DE" sz="2000" dirty="0" smtClean="0"/>
              <a:t>, Flink </a:t>
            </a:r>
            <a:r>
              <a:rPr lang="de-DE" sz="2000" dirty="0" err="1" smtClean="0"/>
              <a:t>is</a:t>
            </a:r>
            <a:r>
              <a:rPr lang="de-DE" sz="2000" dirty="0" smtClean="0"/>
              <a:t> also </a:t>
            </a:r>
            <a:r>
              <a:rPr lang="de-DE" sz="2000" dirty="0" err="1" smtClean="0"/>
              <a:t>faster</a:t>
            </a:r>
            <a:endParaRPr lang="de-DE" sz="2000" dirty="0" smtClean="0"/>
          </a:p>
          <a:p>
            <a:pPr lvl="1"/>
            <a:r>
              <a:rPr lang="de-DE" sz="2000" dirty="0" err="1" smtClean="0"/>
              <a:t>Speedup</a:t>
            </a:r>
            <a:r>
              <a:rPr lang="de-DE" sz="2000" dirty="0" smtClean="0"/>
              <a:t> due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more</a:t>
            </a:r>
            <a:r>
              <a:rPr lang="de-DE" sz="2000" dirty="0" smtClean="0"/>
              <a:t> </a:t>
            </a:r>
            <a:r>
              <a:rPr lang="de-DE" sz="2000" dirty="0" err="1" smtClean="0"/>
              <a:t>efficient</a:t>
            </a:r>
            <a:r>
              <a:rPr lang="de-DE" sz="2000" dirty="0" smtClean="0"/>
              <a:t> </a:t>
            </a:r>
            <a:r>
              <a:rPr lang="de-DE" sz="2000" dirty="0" err="1" smtClean="0"/>
              <a:t>iterations</a:t>
            </a:r>
            <a:endParaRPr lang="de-DE" sz="2000" dirty="0" smtClean="0"/>
          </a:p>
          <a:p>
            <a:pPr lvl="1"/>
            <a:r>
              <a:rPr lang="de-DE" sz="2000" dirty="0" err="1" smtClean="0"/>
              <a:t>Could</a:t>
            </a:r>
            <a:r>
              <a:rPr lang="de-DE" sz="2000" dirty="0" smtClean="0"/>
              <a:t> </a:t>
            </a:r>
            <a:r>
              <a:rPr lang="de-DE" sz="2000" dirty="0" err="1" smtClean="0"/>
              <a:t>be</a:t>
            </a:r>
            <a:r>
              <a:rPr lang="de-DE" sz="2000" dirty="0" smtClean="0"/>
              <a:t> </a:t>
            </a:r>
            <a:r>
              <a:rPr lang="de-DE" sz="2000" dirty="0" err="1" smtClean="0"/>
              <a:t>improved</a:t>
            </a:r>
            <a:r>
              <a:rPr lang="de-DE" sz="2000" dirty="0" smtClean="0"/>
              <a:t> </a:t>
            </a:r>
            <a:r>
              <a:rPr lang="de-DE" sz="2000" dirty="0" err="1" smtClean="0"/>
              <a:t>even</a:t>
            </a:r>
            <a:r>
              <a:rPr lang="de-DE" sz="2000" dirty="0" smtClean="0"/>
              <a:t> </a:t>
            </a:r>
            <a:r>
              <a:rPr lang="de-DE" sz="2000" dirty="0" err="1" smtClean="0"/>
              <a:t>more</a:t>
            </a:r>
            <a:r>
              <a:rPr lang="de-DE" sz="2000" dirty="0" smtClean="0"/>
              <a:t>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handling</a:t>
            </a:r>
            <a:r>
              <a:rPr lang="de-DE" sz="2000" dirty="0" smtClean="0"/>
              <a:t> </a:t>
            </a:r>
            <a:r>
              <a:rPr lang="de-DE" sz="2000" dirty="0" err="1" smtClean="0"/>
              <a:t>nested</a:t>
            </a:r>
            <a:r>
              <a:rPr lang="de-DE" sz="2000" dirty="0" smtClean="0"/>
              <a:t> </a:t>
            </a:r>
            <a:r>
              <a:rPr lang="de-DE" sz="2000" dirty="0" err="1" smtClean="0"/>
              <a:t>iterations</a:t>
            </a:r>
            <a:endParaRPr lang="de-DE" sz="2000" dirty="0" smtClean="0"/>
          </a:p>
          <a:p>
            <a:pPr lvl="1"/>
            <a:endParaRPr lang="de-DE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Spark</a:t>
            </a:r>
            <a:endParaRPr lang="de-DE" sz="2600" b="1" dirty="0"/>
          </a:p>
          <a:p>
            <a:pPr lvl="1"/>
            <a:r>
              <a:rPr lang="de-DE" sz="2000" dirty="0" smtClean="0"/>
              <a:t>Can </a:t>
            </a:r>
            <a:r>
              <a:rPr lang="de-DE" sz="2000" dirty="0"/>
              <a:t>deal </a:t>
            </a:r>
            <a:r>
              <a:rPr lang="de-DE" sz="2000" dirty="0" err="1"/>
              <a:t>much</a:t>
            </a:r>
            <a:r>
              <a:rPr lang="de-DE" sz="2000" dirty="0"/>
              <a:t> </a:t>
            </a:r>
            <a:r>
              <a:rPr lang="de-DE" sz="2000" dirty="0" err="1"/>
              <a:t>better</a:t>
            </a:r>
            <a:r>
              <a:rPr lang="de-DE" sz="2000" dirty="0"/>
              <a:t> </a:t>
            </a:r>
            <a:r>
              <a:rPr lang="de-DE" sz="2000" dirty="0" err="1"/>
              <a:t>with</a:t>
            </a:r>
            <a:r>
              <a:rPr lang="de-DE" sz="2000" dirty="0"/>
              <a:t> </a:t>
            </a:r>
            <a:r>
              <a:rPr lang="de-DE" sz="2000" dirty="0" err="1" smtClean="0"/>
              <a:t>full</a:t>
            </a:r>
            <a:r>
              <a:rPr lang="de-DE" sz="2000" dirty="0" smtClean="0"/>
              <a:t> </a:t>
            </a:r>
            <a:r>
              <a:rPr lang="de-DE" sz="2000" dirty="0" err="1" smtClean="0"/>
              <a:t>main</a:t>
            </a:r>
            <a:r>
              <a:rPr lang="de-DE" sz="2000" dirty="0" smtClean="0"/>
              <a:t> </a:t>
            </a:r>
            <a:r>
              <a:rPr lang="de-DE" sz="2000" dirty="0" err="1" smtClean="0"/>
              <a:t>memory</a:t>
            </a:r>
            <a:r>
              <a:rPr lang="de-DE" sz="2000" dirty="0" smtClean="0"/>
              <a:t> due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improved</a:t>
            </a:r>
            <a:r>
              <a:rPr lang="de-DE" sz="2000" dirty="0" smtClean="0"/>
              <a:t> </a:t>
            </a:r>
            <a:r>
              <a:rPr lang="de-DE" sz="2000" dirty="0" err="1" smtClean="0"/>
              <a:t>user</a:t>
            </a:r>
            <a:r>
              <a:rPr lang="de-DE" sz="2000" dirty="0" smtClean="0"/>
              <a:t> </a:t>
            </a:r>
            <a:r>
              <a:rPr lang="de-DE" sz="2000" dirty="0" err="1" smtClean="0"/>
              <a:t>control</a:t>
            </a:r>
            <a:endParaRPr lang="de-DE" sz="2000" dirty="0" smtClean="0"/>
          </a:p>
          <a:p>
            <a:pPr lvl="1"/>
            <a:r>
              <a:rPr lang="de-DE" sz="2000" dirty="0" smtClean="0"/>
              <a:t>More </a:t>
            </a:r>
            <a:r>
              <a:rPr lang="de-DE" sz="2000" dirty="0" err="1" smtClean="0"/>
              <a:t>consistent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endParaRPr lang="de-DE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36023-2A17-431E-985E-675081A9A384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10457114" y="4801101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32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AE50-FD41-4FA2-9B47-83C161D26A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/>
              <a:t>Wikipedia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English Wikipedia </a:t>
            </a:r>
            <a:r>
              <a:rPr lang="de-DE" dirty="0" err="1"/>
              <a:t>page</a:t>
            </a:r>
            <a:r>
              <a:rPr lang="de-DE" dirty="0"/>
              <a:t> interlinks </a:t>
            </a:r>
            <a:r>
              <a:rPr lang="de-DE" dirty="0" err="1"/>
              <a:t>from</a:t>
            </a:r>
            <a:r>
              <a:rPr lang="de-DE" dirty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~1.9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vertices</a:t>
            </a:r>
            <a:r>
              <a:rPr lang="de-DE" dirty="0"/>
              <a:t>, ~40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, 1 GB </a:t>
            </a:r>
            <a:r>
              <a:rPr lang="de-DE" dirty="0" err="1"/>
              <a:t>size</a:t>
            </a:r>
            <a:r>
              <a:rPr lang="de-DE" dirty="0"/>
              <a:t> on </a:t>
            </a:r>
            <a:r>
              <a:rPr lang="de-DE" dirty="0" err="1" smtClean="0"/>
              <a:t>disc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version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3.4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, </a:t>
            </a:r>
            <a:r>
              <a:rPr lang="de-DE" dirty="0" smtClean="0"/>
              <a:t>54 </a:t>
            </a:r>
            <a:r>
              <a:rPr lang="de-DE" dirty="0" smtClean="0"/>
              <a:t>MB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26D0C-E66E-4DEA-89D2-5D26770A3C38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1297" y="2466691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25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 smtClean="0"/>
              <a:t>graph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If</a:t>
            </a:r>
            <a:r>
              <a:rPr lang="de-DE" dirty="0" smtClean="0"/>
              <a:t> at least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was </a:t>
            </a:r>
            <a:r>
              <a:rPr lang="de-DE" dirty="0" err="1" smtClean="0"/>
              <a:t>found</a:t>
            </a:r>
            <a:endParaRPr lang="de-DE" dirty="0" smtClean="0"/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were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endParaRPr lang="de-DE" dirty="0" smtClean="0"/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Repeat </a:t>
            </a:r>
            <a:r>
              <a:rPr lang="de-DE" dirty="0" err="1" smtClean="0"/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30</a:t>
            </a:fld>
            <a:endParaRPr lang="en-US"/>
          </a:p>
        </p:txBody>
      </p:sp>
      <p:sp>
        <p:nvSpPr>
          <p:cNvPr id="7" name="Textfeld 6"/>
          <p:cNvSpPr txBox="1"/>
          <p:nvPr/>
        </p:nvSpPr>
        <p:spPr>
          <a:xfrm>
            <a:off x="8208818" y="1226127"/>
            <a:ext cx="3525981" cy="4551218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r>
              <a:rPr lang="de-DE" sz="2400" dirty="0" smtClean="0"/>
              <a:t>True Max </a:t>
            </a:r>
            <a:r>
              <a:rPr lang="de-DE" sz="2400" dirty="0" err="1" smtClean="0"/>
              <a:t>Truss</a:t>
            </a:r>
            <a:r>
              <a:rPr lang="de-DE" sz="2400" dirty="0" smtClean="0"/>
              <a:t> at k = 28</a:t>
            </a:r>
          </a:p>
          <a:p>
            <a:r>
              <a:rPr lang="de-DE" sz="2400" dirty="0" smtClean="0"/>
              <a:t>Initial k = 20</a:t>
            </a:r>
          </a:p>
          <a:p>
            <a:endParaRPr lang="de-DE" sz="2000" dirty="0"/>
          </a:p>
          <a:p>
            <a:r>
              <a:rPr lang="de-DE" sz="2000" dirty="0" smtClean="0"/>
              <a:t>	</a:t>
            </a:r>
          </a:p>
          <a:p>
            <a:r>
              <a:rPr lang="de-DE" sz="2000" dirty="0" smtClean="0"/>
              <a:t>k = 20	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40	</a:t>
            </a:r>
            <a:r>
              <a:rPr lang="de-DE" sz="2000" dirty="0" err="1" smtClean="0"/>
              <a:t>No</a:t>
            </a:r>
            <a:r>
              <a:rPr lang="de-DE" sz="2000" dirty="0" smtClean="0"/>
              <a:t> 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30	</a:t>
            </a:r>
            <a:r>
              <a:rPr lang="de-DE" sz="2000" dirty="0" err="1" smtClean="0"/>
              <a:t>No</a:t>
            </a:r>
            <a:r>
              <a:rPr lang="de-DE" sz="2000" dirty="0" smtClean="0"/>
              <a:t> 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25	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27	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28	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29	</a:t>
            </a:r>
            <a:r>
              <a:rPr lang="de-DE" sz="2000" dirty="0" err="1" smtClean="0"/>
              <a:t>No</a:t>
            </a:r>
            <a:r>
              <a:rPr lang="de-DE" sz="2000" dirty="0" smtClean="0"/>
              <a:t> 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r>
              <a:rPr lang="de-DE" sz="2000" dirty="0" smtClean="0"/>
              <a:t>	</a:t>
            </a:r>
          </a:p>
          <a:p>
            <a:r>
              <a:rPr lang="de-DE" sz="2000" dirty="0" err="1" smtClean="0"/>
              <a:t>Done</a:t>
            </a:r>
            <a:r>
              <a:rPr lang="de-DE" sz="2000" dirty="0" smtClean="0"/>
              <a:t>. k = 28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958856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389B-839F-47B0-A622-0CB5575E93F3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31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(Edge.v1)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33" idx="1"/>
            <a:endCxn id="3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7/12/2015</a:t>
            </a:fld>
            <a:endParaRPr lang="en-US"/>
          </a:p>
        </p:txBody>
      </p:sp>
      <p:sp>
        <p:nvSpPr>
          <p:cNvPr id="45" name="Rechteck 4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6" name="Gerade Verbindung mit Pfeil 45"/>
          <p:cNvCxnSpPr>
            <a:endCxn id="4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winkelte Verbindung 46"/>
          <p:cNvCxnSpPr>
            <a:stCxn id="48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9" name="Gerade Verbindung mit Pfeil 48"/>
          <p:cNvCxnSpPr>
            <a:stCxn id="45" idx="2"/>
            <a:endCxn id="48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llipse 3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29FE3-46E4-4B84-9250-01DCCA2AD394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32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7189" y="30228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9600" y="302288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7189" y="346418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9600" y="346417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Ellipse 36"/>
          <p:cNvSpPr/>
          <p:nvPr/>
        </p:nvSpPr>
        <p:spPr>
          <a:xfrm>
            <a:off x="6074454" y="390547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9600" y="390547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4454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9500" y="315904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9500" y="360033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37" idx="6"/>
            <a:endCxn id="39" idx="2"/>
          </p:cNvCxnSpPr>
          <p:nvPr/>
        </p:nvCxnSpPr>
        <p:spPr>
          <a:xfrm flipV="1">
            <a:off x="6346765" y="4041630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2" idx="6"/>
            <a:endCxn id="44" idx="2"/>
          </p:cNvCxnSpPr>
          <p:nvPr/>
        </p:nvCxnSpPr>
        <p:spPr>
          <a:xfrm>
            <a:off x="6346765" y="4482926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5581656" y="3022884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5581656" y="34641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1" name="Ellipse 50"/>
          <p:cNvSpPr/>
          <p:nvPr/>
        </p:nvSpPr>
        <p:spPr>
          <a:xfrm>
            <a:off x="5581656" y="3900602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Ellipse 51"/>
          <p:cNvSpPr/>
          <p:nvPr/>
        </p:nvSpPr>
        <p:spPr>
          <a:xfrm>
            <a:off x="5581656" y="434677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7/12/2015</a:t>
            </a:fld>
            <a:endParaRPr lang="en-US"/>
          </a:p>
        </p:txBody>
      </p:sp>
      <p:sp>
        <p:nvSpPr>
          <p:cNvPr id="54" name="Rechteck 53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5" name="Gerade Verbindung mit Pfeil 54"/>
          <p:cNvCxnSpPr>
            <a:endCxn id="54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57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hteck 56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8" name="Gerade Verbindung mit Pfeil 57"/>
          <p:cNvCxnSpPr>
            <a:stCxn id="54" idx="2"/>
            <a:endCxn id="57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1" name="Ellipse 60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2" name="Gerader Verbinder 61"/>
          <p:cNvCxnSpPr>
            <a:stCxn id="61" idx="3"/>
            <a:endCxn id="59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/>
          <p:cNvCxnSpPr>
            <a:stCxn id="59" idx="6"/>
            <a:endCxn id="60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/>
          <p:cNvCxnSpPr>
            <a:stCxn id="61" idx="5"/>
            <a:endCxn id="60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66" idx="1"/>
            <a:endCxn id="59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4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1678C-72B5-4042-B99D-A20E37D74799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33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7/12/2015</a:t>
            </a:fld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3" name="Gerade Verbindung mit Pfeil 72"/>
          <p:cNvCxnSpPr>
            <a:endCxn id="72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winkelte Verbindung 73"/>
          <p:cNvCxnSpPr>
            <a:stCxn id="7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6" name="Gerade Verbindung mit Pfeil 75"/>
          <p:cNvCxnSpPr>
            <a:stCxn id="72" idx="2"/>
            <a:endCxn id="7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Ellipse 77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Ellipse 80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2" name="Ellipse 81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3" name="Gerader Verbinder 82"/>
          <p:cNvCxnSpPr>
            <a:stCxn id="81" idx="6"/>
            <a:endCxn id="82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Ellipse 9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2" name="Ellipse 9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3" idx="3"/>
            <a:endCxn id="9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1" idx="6"/>
            <a:endCxn id="9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3" idx="5"/>
            <a:endCxn id="9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8" idx="1"/>
            <a:endCxn id="9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0" name="Ellipse 9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1" name="Gerader Verbinder 100"/>
          <p:cNvCxnSpPr>
            <a:stCxn id="99" idx="6"/>
            <a:endCxn id="10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Ellipse 10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4" name="Ellipse 10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5" name="Gerader Verbinder 104"/>
          <p:cNvCxnSpPr>
            <a:stCxn id="103" idx="6"/>
            <a:endCxn id="10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Ellipse 10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Ellipse 10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8" name="Gerader Verbinder 107"/>
          <p:cNvCxnSpPr>
            <a:stCxn id="106" idx="6"/>
            <a:endCxn id="10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lipse 10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0" name="Ellipse 10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2" name="Gerader Verbinder 111"/>
          <p:cNvCxnSpPr>
            <a:stCxn id="110" idx="6"/>
            <a:endCxn id="11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Ellipse 11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5" name="Gerader Verbinder 114"/>
          <p:cNvCxnSpPr>
            <a:stCxn id="113" idx="6"/>
            <a:endCxn id="11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Ellipse 11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7" name="Ellipse 11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9" name="Gerader Verbinder 118"/>
          <p:cNvCxnSpPr>
            <a:stCxn id="117" idx="6"/>
            <a:endCxn id="11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C2B9-2C20-4424-86A9-BD3CECD409B1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34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1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4" name="Gewinkelte Verbindung 23"/>
          <p:cNvCxnSpPr>
            <a:stCxn id="71" idx="3"/>
            <a:endCxn id="22" idx="1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hteck 70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1" name="Gerade Verbindung mit Pfeil 10"/>
          <p:cNvCxnSpPr>
            <a:stCxn id="15" idx="2"/>
            <a:endCxn id="71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llipse 85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7" name="Ellipse 86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8" name="Ellipse 87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0" name="Gerader Verbinder 89"/>
          <p:cNvCxnSpPr>
            <a:stCxn id="86" idx="6"/>
            <a:endCxn id="87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Gerader Verbinder 90"/>
          <p:cNvCxnSpPr>
            <a:stCxn id="88" idx="6"/>
            <a:endCxn id="89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Ellipse 91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2" idx="6"/>
            <a:endCxn id="93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Ellipse 94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6" name="Ellipse 95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7" name="Gerader Verbinder 96"/>
          <p:cNvCxnSpPr>
            <a:stCxn id="95" idx="6"/>
            <a:endCxn id="96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0" name="Gerader Verbinder 99"/>
          <p:cNvCxnSpPr>
            <a:stCxn id="98" idx="6"/>
            <a:endCxn id="99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Ellipse 100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101" idx="6"/>
            <a:endCxn id="102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Ellipse 103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5" name="Ellipse 104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6" name="Gerader Verbinder 105"/>
          <p:cNvCxnSpPr>
            <a:stCxn id="104" idx="6"/>
            <a:endCxn id="105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Ellipse 106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8" name="Ellipse 107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9" name="Gerader Verbinder 108"/>
          <p:cNvCxnSpPr>
            <a:stCxn id="107" idx="6"/>
            <a:endCxn id="108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Ellipse 109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2" name="Ellipse 111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3" name="Ellipse 112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5" name="Ellipse 114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6" name="Gerader Verbinder 115"/>
          <p:cNvCxnSpPr>
            <a:stCxn id="114" idx="6"/>
            <a:endCxn id="115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Ellipse 116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9" name="Ellipse 118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0" name="Gerader Verbinder 119"/>
          <p:cNvCxnSpPr>
            <a:stCxn id="118" idx="6"/>
            <a:endCxn id="119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Ellipse 12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2" name="Ellipse 12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3" name="Ellipse 12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4" name="Gerader Verbinder 123"/>
          <p:cNvCxnSpPr>
            <a:stCxn id="123" idx="3"/>
            <a:endCxn id="12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r Verbinder 124"/>
          <p:cNvCxnSpPr>
            <a:stCxn id="121" idx="6"/>
            <a:endCxn id="12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123" idx="5"/>
            <a:endCxn id="12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128" idx="1"/>
            <a:endCxn id="12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Ellipse 12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9" name="Ellipse 12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0" name="Ellipse 12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1" name="Gerader Verbinder 130"/>
          <p:cNvCxnSpPr>
            <a:stCxn id="129" idx="6"/>
            <a:endCxn id="13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Ellipse 13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3" name="Ellipse 13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4" name="Ellipse 13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5" name="Gerader Verbinder 134"/>
          <p:cNvCxnSpPr>
            <a:stCxn id="133" idx="6"/>
            <a:endCxn id="13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Ellipse 13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7" name="Ellipse 13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8" name="Gerader Verbinder 137"/>
          <p:cNvCxnSpPr>
            <a:stCxn id="136" idx="6"/>
            <a:endCxn id="13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Ellipse 13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0" name="Ellipse 13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1" name="Ellipse 14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2" name="Gerader Verbinder 141"/>
          <p:cNvCxnSpPr>
            <a:stCxn id="140" idx="6"/>
            <a:endCxn id="14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Ellipse 14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4" name="Ellipse 14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5" name="Gerader Verbinder 144"/>
          <p:cNvCxnSpPr>
            <a:stCxn id="143" idx="6"/>
            <a:endCxn id="14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Ellipse 14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7" name="Ellipse 14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8" name="Ellipse 14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9" name="Gerader Verbinder 148"/>
          <p:cNvCxnSpPr>
            <a:stCxn id="147" idx="6"/>
            <a:endCxn id="14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>
            <a:off x="5374640" y="3376477"/>
            <a:ext cx="6647642" cy="265024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3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FF7FF-110D-4551-AF3F-026A4C28EA1A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35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lipse 72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4" name="Ellipse 73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Ellipse 74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6" name="Gerader Verbinder 75"/>
          <p:cNvCxnSpPr>
            <a:stCxn id="75" idx="3"/>
            <a:endCxn id="73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75" idx="5"/>
            <a:endCxn id="74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7/12/2015</a:t>
            </a:fld>
            <a:endParaRPr lang="en-US"/>
          </a:p>
        </p:txBody>
      </p:sp>
      <p:sp>
        <p:nvSpPr>
          <p:cNvPr id="103" name="Rechteck 10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4" name="Gerade Verbindung mit Pfeil 103"/>
          <p:cNvCxnSpPr>
            <a:endCxn id="103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winkelte Verbindung 104"/>
          <p:cNvCxnSpPr>
            <a:stCxn id="106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hteck 105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7" name="Gerade Verbindung mit Pfeil 106"/>
          <p:cNvCxnSpPr>
            <a:stCxn id="103" idx="2"/>
            <a:endCxn id="106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79" idx="6"/>
            <a:endCxn id="80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lipse 45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9" name="Gerader Verbinder 48"/>
          <p:cNvCxnSpPr>
            <a:stCxn id="48" idx="3"/>
            <a:endCxn id="46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stCxn id="46" idx="6"/>
            <a:endCxn id="47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48" idx="5"/>
            <a:endCxn id="47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/>
          <p:cNvCxnSpPr>
            <a:stCxn id="53" idx="1"/>
            <a:endCxn id="46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4" name="Ellipse 53"/>
          <p:cNvSpPr/>
          <p:nvPr/>
        </p:nvSpPr>
        <p:spPr>
          <a:xfrm>
            <a:off x="1007977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5" name="Ellipse 54"/>
          <p:cNvSpPr/>
          <p:nvPr/>
        </p:nvSpPr>
        <p:spPr>
          <a:xfrm>
            <a:off x="1096218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10520979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6" idx="3"/>
            <a:endCxn id="54" idx="7"/>
          </p:cNvCxnSpPr>
          <p:nvPr/>
        </p:nvCxnSpPr>
        <p:spPr>
          <a:xfrm flipH="1">
            <a:off x="10312206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/>
          <p:cNvCxnSpPr>
            <a:stCxn id="56" idx="5"/>
            <a:endCxn id="55" idx="1"/>
          </p:cNvCxnSpPr>
          <p:nvPr/>
        </p:nvCxnSpPr>
        <p:spPr>
          <a:xfrm>
            <a:off x="10753411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884939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973180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1" name="Gerader Verbinder 60"/>
          <p:cNvCxnSpPr>
            <a:stCxn id="59" idx="6"/>
            <a:endCxn id="60" idx="2"/>
          </p:cNvCxnSpPr>
          <p:nvPr/>
        </p:nvCxnSpPr>
        <p:spPr>
          <a:xfrm>
            <a:off x="9121708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14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8210-5245-42FF-97DB-5EB555BFB6AC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36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Ellipse 56"/>
          <p:cNvSpPr/>
          <p:nvPr/>
        </p:nvSpPr>
        <p:spPr>
          <a:xfrm>
            <a:off x="684279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Ellipse 57"/>
          <p:cNvSpPr/>
          <p:nvPr/>
        </p:nvSpPr>
        <p:spPr>
          <a:xfrm>
            <a:off x="772520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9" name="Gerader Verbinder 58"/>
          <p:cNvCxnSpPr>
            <a:stCxn id="57" idx="6"/>
            <a:endCxn id="58" idx="2"/>
          </p:cNvCxnSpPr>
          <p:nvPr/>
        </p:nvCxnSpPr>
        <p:spPr>
          <a:xfrm>
            <a:off x="7115101" y="4309141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hteck 6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Gewinkelte Verbindung 63"/>
          <p:cNvCxnSpPr>
            <a:stCxn id="6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hteck 6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6" name="Gerade Verbindung mit Pfeil 65"/>
          <p:cNvCxnSpPr>
            <a:stCxn id="63" idx="2"/>
            <a:endCxn id="6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1" name="Gerader Verbinder 70"/>
          <p:cNvCxnSpPr>
            <a:stCxn id="70" idx="3"/>
            <a:endCxn id="68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70" idx="5"/>
            <a:endCxn id="69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77" idx="6"/>
            <a:endCxn id="102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5" name="Ellipse 44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6" name="Gerader Verbinder 45"/>
          <p:cNvCxnSpPr>
            <a:stCxn id="45" idx="3"/>
            <a:endCxn id="42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2" idx="6"/>
            <a:endCxn id="44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5" idx="5"/>
            <a:endCxn id="44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50" idx="1"/>
            <a:endCxn id="42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Ellipse 49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66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5124B-458C-4BBC-8CA3-7C202815555B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37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Map(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llipse 55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3" name="Ellipse 62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4" name="Ellipse 63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5" name="Gerader Verbinder 64"/>
          <p:cNvCxnSpPr>
            <a:stCxn id="64" idx="3"/>
            <a:endCxn id="56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/>
          <p:cNvCxnSpPr>
            <a:stCxn id="64" idx="5"/>
            <a:endCxn id="63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>
            <a:stCxn id="56" idx="6"/>
            <a:endCxn id="63" idx="2"/>
          </p:cNvCxnSpPr>
          <p:nvPr/>
        </p:nvCxnSpPr>
        <p:spPr>
          <a:xfrm>
            <a:off x="7115101" y="3945684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llipse 36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4" name="Gerader Verbinder 43"/>
          <p:cNvCxnSpPr>
            <a:stCxn id="42" idx="3"/>
            <a:endCxn id="37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/>
          <p:cNvCxnSpPr>
            <a:stCxn id="37" idx="6"/>
            <a:endCxn id="39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42" idx="5"/>
            <a:endCxn id="39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8" idx="1"/>
            <a:endCxn id="37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Ellipse 4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11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1890C-627B-46C5-8AB9-3240A34568EF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38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727295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27295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27295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SelfJoin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535503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535503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25328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343712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535503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25328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133537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25327" y="3784953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133536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727295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343712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727295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535503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6644866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644866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2" name="Rechteck 41"/>
          <p:cNvSpPr/>
          <p:nvPr/>
        </p:nvSpPr>
        <p:spPr>
          <a:xfrm>
            <a:off x="6644866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>
            <a:stCxn id="39" idx="4"/>
            <a:endCxn id="37" idx="0"/>
          </p:cNvCxnSpPr>
          <p:nvPr/>
        </p:nvCxnSpPr>
        <p:spPr>
          <a:xfrm>
            <a:off x="7453074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7" idx="2"/>
            <a:endCxn id="42" idx="0"/>
          </p:cNvCxnSpPr>
          <p:nvPr/>
        </p:nvCxnSpPr>
        <p:spPr>
          <a:xfrm>
            <a:off x="7453074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9242899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7" name="Gerade Verbindung mit Pfeil 46"/>
          <p:cNvCxnSpPr>
            <a:stCxn id="39" idx="6"/>
            <a:endCxn id="46" idx="1"/>
          </p:cNvCxnSpPr>
          <p:nvPr/>
        </p:nvCxnSpPr>
        <p:spPr>
          <a:xfrm>
            <a:off x="8261283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>
            <a:stCxn id="42" idx="2"/>
          </p:cNvCxnSpPr>
          <p:nvPr/>
        </p:nvCxnSpPr>
        <p:spPr>
          <a:xfrm>
            <a:off x="7453074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9242899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Union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0" name="Gerade Verbindung mit Pfeil 49"/>
          <p:cNvCxnSpPr>
            <a:stCxn id="46" idx="2"/>
            <a:endCxn id="49" idx="0"/>
          </p:cNvCxnSpPr>
          <p:nvPr/>
        </p:nvCxnSpPr>
        <p:spPr>
          <a:xfrm>
            <a:off x="10051108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eck 50"/>
          <p:cNvSpPr/>
          <p:nvPr/>
        </p:nvSpPr>
        <p:spPr>
          <a:xfrm>
            <a:off x="9242898" y="3784953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49" idx="2"/>
            <a:endCxn id="51" idx="0"/>
          </p:cNvCxnSpPr>
          <p:nvPr/>
        </p:nvCxnSpPr>
        <p:spPr>
          <a:xfrm flipH="1">
            <a:off x="10051107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hteck 57"/>
          <p:cNvSpPr/>
          <p:nvPr/>
        </p:nvSpPr>
        <p:spPr>
          <a:xfrm>
            <a:off x="6644866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9" name="Gewinkelte Verbindung 58"/>
          <p:cNvCxnSpPr>
            <a:stCxn id="60" idx="3"/>
          </p:cNvCxnSpPr>
          <p:nvPr/>
        </p:nvCxnSpPr>
        <p:spPr>
          <a:xfrm flipV="1">
            <a:off x="8261283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hteck 59"/>
          <p:cNvSpPr/>
          <p:nvPr/>
        </p:nvSpPr>
        <p:spPr>
          <a:xfrm>
            <a:off x="6644866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mit Pfeil 60"/>
          <p:cNvCxnSpPr>
            <a:stCxn id="58" idx="2"/>
            <a:endCxn id="60" idx="0"/>
          </p:cNvCxnSpPr>
          <p:nvPr/>
        </p:nvCxnSpPr>
        <p:spPr>
          <a:xfrm>
            <a:off x="7453074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hteck 61"/>
          <p:cNvSpPr/>
          <p:nvPr/>
        </p:nvSpPr>
        <p:spPr>
          <a:xfrm>
            <a:off x="9242898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51" idx="2"/>
            <a:endCxn id="62" idx="0"/>
          </p:cNvCxnSpPr>
          <p:nvPr/>
        </p:nvCxnSpPr>
        <p:spPr>
          <a:xfrm>
            <a:off x="10051107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5313680" cy="467087"/>
          </a:xfrm>
        </p:spPr>
        <p:txBody>
          <a:bodyPr/>
          <a:lstStyle/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NoSpark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23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600" b="1" dirty="0" err="1" smtClean="0"/>
              <a:t>By</a:t>
            </a:r>
            <a:r>
              <a:rPr lang="de-DE" sz="2600" b="1" dirty="0" smtClean="0"/>
              <a:t> </a:t>
            </a:r>
            <a:r>
              <a:rPr lang="de-DE" sz="2600" b="1" dirty="0" err="1"/>
              <a:t>n</a:t>
            </a:r>
            <a:r>
              <a:rPr lang="de-DE" sz="2600" b="1" dirty="0" err="1" smtClean="0"/>
              <a:t>umber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of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cores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used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5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14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12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6.8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5.7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2 </a:t>
            </a:r>
            <a:r>
              <a:rPr lang="de-DE" dirty="0" err="1" smtClean="0"/>
              <a:t>cores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6.5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4.1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marL="0" indent="-13017">
              <a:buNone/>
            </a:pPr>
            <a:endParaRPr lang="de-DE" dirty="0"/>
          </a:p>
          <a:p>
            <a:pPr marL="0" indent="-13017">
              <a:buNone/>
            </a:pPr>
            <a:r>
              <a:rPr lang="de-DE" dirty="0" smtClean="0"/>
              <a:t>										</a:t>
            </a:r>
            <a:r>
              <a:rPr lang="de-DE" dirty="0" err="1" smtClean="0"/>
              <a:t>using</a:t>
            </a:r>
            <a:r>
              <a:rPr lang="de-DE" dirty="0" smtClean="0"/>
              <a:t> 4GB RAM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783CF-5C88-4455-ACB2-BCCBA20DC1C6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15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Indicates</a:t>
            </a:r>
            <a:r>
              <a:rPr lang="de-DE" dirty="0" smtClean="0"/>
              <a:t> a high </a:t>
            </a:r>
            <a:r>
              <a:rPr lang="de-DE" dirty="0" err="1" smtClean="0"/>
              <a:t>density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smtClean="0"/>
              <a:t>high </a:t>
            </a:r>
            <a:r>
              <a:rPr lang="de-DE" dirty="0" err="1" smtClean="0"/>
              <a:t>connectivity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relaxation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(= </a:t>
            </a: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)</a:t>
            </a:r>
            <a:endParaRPr lang="de-DE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72950-E908-4F4C-A0A7-C2BFB2B9C36B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989338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1068919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989338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1068919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10291287" y="13466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9983029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10444324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10072676" y="217615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998302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1077883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10072676" y="291783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10046419" y="2239542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989338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1068919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989338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1068919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10291287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9983029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10444324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10072676" y="449723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998302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1077883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10072676" y="523891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10046419" y="3847056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9856465" y="3007300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9856465" y="5323664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CB3F-5536-48F1-9A0A-55CC5FBCF530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40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736C2-4153-4334-A836-D92FA33BDD24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41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ieren 9"/>
          <p:cNvGrpSpPr/>
          <p:nvPr/>
        </p:nvGrpSpPr>
        <p:grpSpPr>
          <a:xfrm flipV="1">
            <a:off x="9290697" y="1730333"/>
            <a:ext cx="1488142" cy="2052917"/>
            <a:chOff x="6693875" y="3424662"/>
            <a:chExt cx="1488142" cy="2052917"/>
          </a:xfrm>
        </p:grpSpPr>
        <p:sp>
          <p:nvSpPr>
            <p:cNvPr id="20" name="Ellipse 19"/>
            <p:cNvSpPr/>
            <p:nvPr/>
          </p:nvSpPr>
          <p:spPr>
            <a:xfrm>
              <a:off x="7348299" y="342466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lipse 21"/>
            <p:cNvSpPr/>
            <p:nvPr/>
          </p:nvSpPr>
          <p:spPr>
            <a:xfrm>
              <a:off x="6693875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lipse 22"/>
            <p:cNvSpPr/>
            <p:nvPr/>
          </p:nvSpPr>
          <p:spPr>
            <a:xfrm>
              <a:off x="7348299" y="5298285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lipse 23"/>
            <p:cNvSpPr/>
            <p:nvPr/>
          </p:nvSpPr>
          <p:spPr>
            <a:xfrm>
              <a:off x="8002723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Gerade Verbindung mit Pfeil 25"/>
            <p:cNvCxnSpPr>
              <a:stCxn id="22" idx="0"/>
              <a:endCxn id="20" idx="3"/>
            </p:cNvCxnSpPr>
            <p:nvPr/>
          </p:nvCxnSpPr>
          <p:spPr>
            <a:xfrm flipV="1">
              <a:off x="6783522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/>
            <p:cNvCxnSpPr>
              <a:stCxn id="23" idx="0"/>
              <a:endCxn id="20" idx="4"/>
            </p:cNvCxnSpPr>
            <p:nvPr/>
          </p:nvCxnSpPr>
          <p:spPr>
            <a:xfrm flipV="1">
              <a:off x="7437946" y="3603956"/>
              <a:ext cx="0" cy="16943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24" idx="0"/>
              <a:endCxn id="20" idx="5"/>
            </p:cNvCxnSpPr>
            <p:nvPr/>
          </p:nvCxnSpPr>
          <p:spPr>
            <a:xfrm flipH="1" flipV="1">
              <a:off x="7501336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2" idx="7"/>
              <a:endCxn id="24" idx="1"/>
            </p:cNvCxnSpPr>
            <p:nvPr/>
          </p:nvCxnSpPr>
          <p:spPr>
            <a:xfrm>
              <a:off x="6846912" y="4840449"/>
              <a:ext cx="11820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/>
            <p:cNvCxnSpPr>
              <a:stCxn id="24" idx="2"/>
              <a:endCxn id="22" idx="6"/>
            </p:cNvCxnSpPr>
            <p:nvPr/>
          </p:nvCxnSpPr>
          <p:spPr>
            <a:xfrm flipH="1">
              <a:off x="6873169" y="4903839"/>
              <a:ext cx="112955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/>
            <p:cNvCxnSpPr>
              <a:stCxn id="22" idx="5"/>
              <a:endCxn id="23" idx="1"/>
            </p:cNvCxnSpPr>
            <p:nvPr/>
          </p:nvCxnSpPr>
          <p:spPr>
            <a:xfrm>
              <a:off x="6846912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/>
            <p:cNvCxnSpPr>
              <a:stCxn id="24" idx="3"/>
              <a:endCxn id="23" idx="7"/>
            </p:cNvCxnSpPr>
            <p:nvPr/>
          </p:nvCxnSpPr>
          <p:spPr>
            <a:xfrm flipH="1">
              <a:off x="7501336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/>
            <p:cNvCxnSpPr>
              <a:stCxn id="23" idx="2"/>
              <a:endCxn id="22" idx="4"/>
            </p:cNvCxnSpPr>
            <p:nvPr/>
          </p:nvCxnSpPr>
          <p:spPr>
            <a:xfrm flipH="1" flipV="1">
              <a:off x="6783522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/>
            <p:cNvCxnSpPr>
              <a:stCxn id="23" idx="6"/>
              <a:endCxn id="24" idx="4"/>
            </p:cNvCxnSpPr>
            <p:nvPr/>
          </p:nvCxnSpPr>
          <p:spPr>
            <a:xfrm flipV="1">
              <a:off x="7527593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91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</a:t>
            </a:r>
            <a:r>
              <a:rPr lang="en-US" dirty="0"/>
              <a:t>trusses where </a:t>
            </a:r>
            <a:r>
              <a:rPr lang="en-US" dirty="0" smtClean="0"/>
              <a:t>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trusses only </a:t>
            </a:r>
            <a:r>
              <a:rPr lang="en-US" dirty="0" smtClean="0"/>
              <a:t>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form a </a:t>
            </a:r>
            <a:r>
              <a:rPr lang="de-DE" dirty="0" err="1" smtClean="0"/>
              <a:t>truss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CA58-82B3-41C7-8AED-B5A6472E9D91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42</a:t>
            </a:fld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 Verbindung mit Pfeil 23"/>
          <p:cNvCxnSpPr>
            <a:stCxn id="21" idx="0"/>
            <a:endCxn id="20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22" idx="0"/>
            <a:endCxn id="20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23" idx="0"/>
            <a:endCxn id="20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21" idx="7"/>
            <a:endCxn id="23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23" idx="2"/>
            <a:endCxn id="21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21" idx="5"/>
            <a:endCxn id="22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>
            <a:stCxn id="23" idx="3"/>
            <a:endCxn id="22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22" idx="2"/>
            <a:endCxn id="21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>
            <a:stCxn id="22" idx="6"/>
            <a:endCxn id="23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 flipV="1"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 flipV="1">
            <a:off x="9290697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 flipV="1">
            <a:off x="9945121" y="1730333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 flipV="1">
            <a:off x="10599545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Gerade Verbindung mit Pfeil 37"/>
          <p:cNvCxnSpPr>
            <a:stCxn id="35" idx="0"/>
            <a:endCxn id="34" idx="3"/>
          </p:cNvCxnSpPr>
          <p:nvPr/>
        </p:nvCxnSpPr>
        <p:spPr>
          <a:xfrm>
            <a:off x="9380344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36" idx="0"/>
            <a:endCxn id="34" idx="4"/>
          </p:cNvCxnSpPr>
          <p:nvPr/>
        </p:nvCxnSpPr>
        <p:spPr>
          <a:xfrm>
            <a:off x="10034768" y="1909627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37" idx="0"/>
            <a:endCxn id="34" idx="5"/>
          </p:cNvCxnSpPr>
          <p:nvPr/>
        </p:nvCxnSpPr>
        <p:spPr>
          <a:xfrm flipH="1">
            <a:off x="10098158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35" idx="7"/>
            <a:endCxn id="37" idx="1"/>
          </p:cNvCxnSpPr>
          <p:nvPr/>
        </p:nvCxnSpPr>
        <p:spPr>
          <a:xfrm flipV="1">
            <a:off x="9443734" y="236746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37" idx="2"/>
            <a:endCxn id="35" idx="6"/>
          </p:cNvCxnSpPr>
          <p:nvPr/>
        </p:nvCxnSpPr>
        <p:spPr>
          <a:xfrm flipH="1" flipV="1">
            <a:off x="9469991" y="230407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>
            <a:stCxn id="35" idx="5"/>
            <a:endCxn id="36" idx="1"/>
          </p:cNvCxnSpPr>
          <p:nvPr/>
        </p:nvCxnSpPr>
        <p:spPr>
          <a:xfrm flipV="1">
            <a:off x="9443734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37" idx="3"/>
            <a:endCxn id="36" idx="7"/>
          </p:cNvCxnSpPr>
          <p:nvPr/>
        </p:nvCxnSpPr>
        <p:spPr>
          <a:xfrm flipH="1" flipV="1">
            <a:off x="10098158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6" idx="2"/>
            <a:endCxn id="35" idx="4"/>
          </p:cNvCxnSpPr>
          <p:nvPr/>
        </p:nvCxnSpPr>
        <p:spPr>
          <a:xfrm flipH="1">
            <a:off x="9380344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/>
          <p:cNvCxnSpPr>
            <a:stCxn id="36" idx="6"/>
            <a:endCxn id="37" idx="4"/>
          </p:cNvCxnSpPr>
          <p:nvPr/>
        </p:nvCxnSpPr>
        <p:spPr>
          <a:xfrm>
            <a:off x="10124415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maximum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k = </a:t>
            </a:r>
            <a:r>
              <a:rPr lang="de-DE" dirty="0" err="1" smtClean="0"/>
              <a:t>arbitrary</a:t>
            </a:r>
            <a:r>
              <a:rPr lang="de-DE" dirty="0" smtClean="0"/>
              <a:t> value, </a:t>
            </a:r>
            <a:r>
              <a:rPr lang="de-DE" dirty="0" err="1" smtClean="0"/>
              <a:t>subraphs</a:t>
            </a:r>
            <a:r>
              <a:rPr lang="de-DE" dirty="0" smtClean="0"/>
              <a:t> = (</a:t>
            </a:r>
            <a:r>
              <a:rPr lang="de-DE" dirty="0" err="1" smtClean="0"/>
              <a:t>fullGraph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none</a:t>
            </a:r>
            <a:r>
              <a:rPr lang="de-DE" dirty="0" smtClean="0"/>
              <a:t> </a:t>
            </a:r>
            <a:r>
              <a:rPr lang="de-DE" dirty="0" err="1" smtClean="0"/>
              <a:t>exist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Reduce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</a:t>
            </a:r>
            <a:r>
              <a:rPr lang="de-DE" dirty="0" err="1" smtClean="0"/>
              <a:t>subgraphs</a:t>
            </a:r>
            <a:r>
              <a:rPr lang="de-DE" dirty="0" smtClean="0"/>
              <a:t> =(truss1, truss2, ...)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Increase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(</a:t>
            </a:r>
            <a:r>
              <a:rPr lang="de-DE" dirty="0" err="1"/>
              <a:t>Increase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k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strategy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395AB-5E84-46B5-B66E-B0049004812C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de-DE" sz="2600" b="1" dirty="0" smtClean="0"/>
              <a:t>Real </a:t>
            </a:r>
            <a:r>
              <a:rPr lang="de-DE" sz="2600" b="1" dirty="0" err="1" smtClean="0"/>
              <a:t>maxTrussSize</a:t>
            </a:r>
            <a:r>
              <a:rPr lang="de-DE" sz="2600" b="1" dirty="0" smtClean="0"/>
              <a:t> =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10 – 17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tried</a:t>
            </a:r>
            <a:r>
              <a:rPr lang="de-DE" dirty="0" smtClean="0"/>
              <a:t>: 10, 20, 40, 30, 25, 27, 28,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20 – 11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20</a:t>
            </a:r>
            <a:r>
              <a:rPr lang="de-DE" dirty="0"/>
              <a:t>, 40, 30, 25, 27, 28, 29, </a:t>
            </a:r>
            <a:r>
              <a:rPr lang="de-DE" dirty="0" smtClean="0"/>
              <a:t>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28 – 10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28, 56, 42, 35, 31, 29, 28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40 – 20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40, 21, </a:t>
            </a:r>
            <a:r>
              <a:rPr lang="de-DE" dirty="0"/>
              <a:t>30, 25, 27, 28, 29, </a:t>
            </a:r>
            <a:r>
              <a:rPr lang="de-DE" dirty="0" smtClean="0"/>
              <a:t>28</a:t>
            </a:r>
            <a:endParaRPr lang="de-DE" dirty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r>
              <a:rPr lang="de-DE" dirty="0" smtClean="0"/>
              <a:t>							</a:t>
            </a:r>
            <a:r>
              <a:rPr lang="de-DE" dirty="0" err="1" smtClean="0"/>
              <a:t>Using</a:t>
            </a:r>
            <a:r>
              <a:rPr lang="de-DE" dirty="0" smtClean="0"/>
              <a:t> 10 </a:t>
            </a:r>
            <a:r>
              <a:rPr lang="de-DE" dirty="0" err="1" smtClean="0"/>
              <a:t>machines</a:t>
            </a:r>
            <a:r>
              <a:rPr lang="de-DE" dirty="0" smtClean="0"/>
              <a:t>, 20 </a:t>
            </a:r>
            <a:r>
              <a:rPr lang="de-DE" dirty="0" err="1" smtClean="0"/>
              <a:t>cores</a:t>
            </a:r>
            <a:r>
              <a:rPr lang="de-DE" dirty="0" smtClean="0"/>
              <a:t>, 4GB RAM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starting</a:t>
            </a:r>
            <a:r>
              <a:rPr lang="de-DE" dirty="0" smtClean="0"/>
              <a:t> 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8ED91-C519-4986-9A14-4FCF9786D395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ACE63-47EE-4EA8-B1A7-2DFA6AB3DB18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135288" y="2048724"/>
            <a:ext cx="3609934" cy="3356658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615735" y="5811387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8786" y="2048724"/>
            <a:ext cx="3606632" cy="335665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738" y="2048724"/>
            <a:ext cx="3606632" cy="3356658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987104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5</a:t>
            </a:r>
            <a:endParaRPr lang="en-US" dirty="0"/>
          </a:p>
        </p:txBody>
      </p:sp>
      <p:sp>
        <p:nvSpPr>
          <p:cNvPr id="15" name="Rechteck 14"/>
          <p:cNvSpPr/>
          <p:nvPr/>
        </p:nvSpPr>
        <p:spPr>
          <a:xfrm>
            <a:off x="575130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4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1601107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3</a:t>
            </a:r>
            <a:endParaRPr lang="en-US" dirty="0"/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3400" t="3323" r="34310" b="76132"/>
          <a:stretch/>
        </p:blipFill>
        <p:spPr>
          <a:xfrm>
            <a:off x="5854064" y="2160270"/>
            <a:ext cx="803911" cy="68961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t="10883" r="51575" b="84577"/>
          <a:stretch/>
        </p:blipFill>
        <p:spPr>
          <a:xfrm>
            <a:off x="4288542" y="2414016"/>
            <a:ext cx="1746498" cy="1524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78714" t="53567" r="3219" b="27099"/>
          <a:stretch/>
        </p:blipFill>
        <p:spPr>
          <a:xfrm>
            <a:off x="11277600" y="3846786"/>
            <a:ext cx="651641" cy="6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57" name="Abgerundetes Rechteck 56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689165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60" name="Ellipse 59"/>
          <p:cNvSpPr/>
          <p:nvPr/>
        </p:nvSpPr>
        <p:spPr>
          <a:xfrm>
            <a:off x="768746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61" name="Gerader Verbinder 60"/>
          <p:cNvCxnSpPr>
            <a:stCxn id="59" idx="6"/>
            <a:endCxn id="60" idx="2"/>
          </p:cNvCxnSpPr>
          <p:nvPr/>
        </p:nvCxnSpPr>
        <p:spPr>
          <a:xfrm>
            <a:off x="7155954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Ellipse 61"/>
          <p:cNvSpPr/>
          <p:nvPr/>
        </p:nvSpPr>
        <p:spPr>
          <a:xfrm>
            <a:off x="689165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63" name="Ellipse 62"/>
          <p:cNvSpPr/>
          <p:nvPr/>
        </p:nvSpPr>
        <p:spPr>
          <a:xfrm>
            <a:off x="768746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64" name="Gerader Verbinder 63"/>
          <p:cNvCxnSpPr>
            <a:stCxn id="62" idx="6"/>
            <a:endCxn id="63" idx="2"/>
          </p:cNvCxnSpPr>
          <p:nvPr/>
        </p:nvCxnSpPr>
        <p:spPr>
          <a:xfrm>
            <a:off x="7155954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Ellipse 64"/>
          <p:cNvSpPr/>
          <p:nvPr/>
        </p:nvSpPr>
        <p:spPr>
          <a:xfrm>
            <a:off x="689165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66" name="Ellipse 65"/>
          <p:cNvSpPr/>
          <p:nvPr/>
        </p:nvSpPr>
        <p:spPr>
          <a:xfrm>
            <a:off x="768746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67" name="Gerader Verbinder 66"/>
          <p:cNvCxnSpPr>
            <a:stCxn id="65" idx="6"/>
            <a:endCxn id="66" idx="2"/>
          </p:cNvCxnSpPr>
          <p:nvPr/>
        </p:nvCxnSpPr>
        <p:spPr>
          <a:xfrm>
            <a:off x="7155954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9165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69" name="Ellipse 68"/>
          <p:cNvSpPr/>
          <p:nvPr/>
        </p:nvSpPr>
        <p:spPr>
          <a:xfrm>
            <a:off x="768746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70" name="Gerader Verbinder 69"/>
          <p:cNvCxnSpPr>
            <a:stCxn id="68" idx="6"/>
            <a:endCxn id="69" idx="2"/>
          </p:cNvCxnSpPr>
          <p:nvPr/>
        </p:nvCxnSpPr>
        <p:spPr>
          <a:xfrm>
            <a:off x="7155954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lipse 70"/>
          <p:cNvSpPr/>
          <p:nvPr/>
        </p:nvSpPr>
        <p:spPr>
          <a:xfrm>
            <a:off x="937403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72" name="Ellipse 71"/>
          <p:cNvSpPr/>
          <p:nvPr/>
        </p:nvSpPr>
        <p:spPr>
          <a:xfrm>
            <a:off x="1016984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73" name="Gerader Verbinder 72"/>
          <p:cNvCxnSpPr>
            <a:stCxn id="71" idx="6"/>
            <a:endCxn id="72" idx="2"/>
          </p:cNvCxnSpPr>
          <p:nvPr/>
        </p:nvCxnSpPr>
        <p:spPr>
          <a:xfrm>
            <a:off x="9638342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Ellipse 73"/>
          <p:cNvSpPr/>
          <p:nvPr/>
        </p:nvSpPr>
        <p:spPr>
          <a:xfrm>
            <a:off x="937403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5" name="Ellipse 74"/>
          <p:cNvSpPr/>
          <p:nvPr/>
        </p:nvSpPr>
        <p:spPr>
          <a:xfrm>
            <a:off x="1016984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76" name="Gerader Verbinder 75"/>
          <p:cNvCxnSpPr>
            <a:stCxn id="74" idx="6"/>
            <a:endCxn id="75" idx="2"/>
          </p:cNvCxnSpPr>
          <p:nvPr/>
        </p:nvCxnSpPr>
        <p:spPr>
          <a:xfrm>
            <a:off x="9638342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937403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1016984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>
            <a:off x="9638342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937403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81" name="Ellipse 80"/>
          <p:cNvSpPr/>
          <p:nvPr/>
        </p:nvSpPr>
        <p:spPr>
          <a:xfrm>
            <a:off x="1016984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82" name="Gerader Verbinder 81"/>
          <p:cNvCxnSpPr>
            <a:stCxn id="80" idx="6"/>
            <a:endCxn id="81" idx="2"/>
          </p:cNvCxnSpPr>
          <p:nvPr/>
        </p:nvCxnSpPr>
        <p:spPr>
          <a:xfrm>
            <a:off x="9638342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Ellipse 98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00" name="Ellipse 99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1" name="Ellipse 100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2" name="Ellipse 101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04" name="Gerader Verbinder 103"/>
          <p:cNvCxnSpPr>
            <a:stCxn id="101" idx="0"/>
            <a:endCxn id="103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rader Verbinder 104"/>
          <p:cNvCxnSpPr>
            <a:stCxn id="102" idx="0"/>
            <a:endCxn id="103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1" idx="6"/>
            <a:endCxn id="102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1" idx="4"/>
            <a:endCxn id="99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102" idx="4"/>
            <a:endCxn id="100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Gerader Verbinder 108"/>
          <p:cNvCxnSpPr>
            <a:stCxn id="99" idx="6"/>
            <a:endCxn id="100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Gerader Verbinder 109"/>
          <p:cNvCxnSpPr>
            <a:stCxn id="101" idx="5"/>
            <a:endCxn id="100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Gerader Verbinder 110"/>
          <p:cNvCxnSpPr>
            <a:stCxn id="99" idx="7"/>
            <a:endCxn id="102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feld 111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4179158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32" name="Ellipse 31"/>
          <p:cNvSpPr/>
          <p:nvPr/>
        </p:nvSpPr>
        <p:spPr>
          <a:xfrm>
            <a:off x="689165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33" name="Ellipse 32"/>
          <p:cNvSpPr/>
          <p:nvPr/>
        </p:nvSpPr>
        <p:spPr>
          <a:xfrm>
            <a:off x="768746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34" name="Gerader Verbinder 33"/>
          <p:cNvCxnSpPr>
            <a:stCxn id="32" idx="6"/>
            <a:endCxn id="33" idx="2"/>
          </p:cNvCxnSpPr>
          <p:nvPr/>
        </p:nvCxnSpPr>
        <p:spPr>
          <a:xfrm>
            <a:off x="7155954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Ellipse 34"/>
          <p:cNvSpPr/>
          <p:nvPr/>
        </p:nvSpPr>
        <p:spPr>
          <a:xfrm>
            <a:off x="689165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36" name="Ellipse 35"/>
          <p:cNvSpPr/>
          <p:nvPr/>
        </p:nvSpPr>
        <p:spPr>
          <a:xfrm>
            <a:off x="768746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37" name="Gerader Verbinder 36"/>
          <p:cNvCxnSpPr>
            <a:stCxn id="35" idx="6"/>
            <a:endCxn id="36" idx="2"/>
          </p:cNvCxnSpPr>
          <p:nvPr/>
        </p:nvCxnSpPr>
        <p:spPr>
          <a:xfrm>
            <a:off x="7155954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Ellipse 37"/>
          <p:cNvSpPr/>
          <p:nvPr/>
        </p:nvSpPr>
        <p:spPr>
          <a:xfrm>
            <a:off x="689165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39" name="Ellipse 38"/>
          <p:cNvSpPr/>
          <p:nvPr/>
        </p:nvSpPr>
        <p:spPr>
          <a:xfrm>
            <a:off x="768746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40" name="Gerader Verbinder 39"/>
          <p:cNvCxnSpPr>
            <a:stCxn id="38" idx="6"/>
            <a:endCxn id="39" idx="2"/>
          </p:cNvCxnSpPr>
          <p:nvPr/>
        </p:nvCxnSpPr>
        <p:spPr>
          <a:xfrm>
            <a:off x="7155954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689165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42" name="Ellipse 41"/>
          <p:cNvSpPr/>
          <p:nvPr/>
        </p:nvSpPr>
        <p:spPr>
          <a:xfrm>
            <a:off x="768746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43" name="Gerader Verbinder 42"/>
          <p:cNvCxnSpPr>
            <a:stCxn id="41" idx="6"/>
            <a:endCxn id="42" idx="2"/>
          </p:cNvCxnSpPr>
          <p:nvPr/>
        </p:nvCxnSpPr>
        <p:spPr>
          <a:xfrm>
            <a:off x="7155954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Ellipse 43"/>
          <p:cNvSpPr/>
          <p:nvPr/>
        </p:nvSpPr>
        <p:spPr>
          <a:xfrm>
            <a:off x="937403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45" name="Ellipse 44"/>
          <p:cNvSpPr/>
          <p:nvPr/>
        </p:nvSpPr>
        <p:spPr>
          <a:xfrm>
            <a:off x="1016984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46" name="Gerader Verbinder 45"/>
          <p:cNvCxnSpPr>
            <a:stCxn id="44" idx="6"/>
            <a:endCxn id="45" idx="2"/>
          </p:cNvCxnSpPr>
          <p:nvPr/>
        </p:nvCxnSpPr>
        <p:spPr>
          <a:xfrm>
            <a:off x="9638342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Ellipse 46"/>
          <p:cNvSpPr/>
          <p:nvPr/>
        </p:nvSpPr>
        <p:spPr>
          <a:xfrm>
            <a:off x="937403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48" name="Ellipse 47"/>
          <p:cNvSpPr/>
          <p:nvPr/>
        </p:nvSpPr>
        <p:spPr>
          <a:xfrm>
            <a:off x="1016984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49" name="Gerader Verbinder 48"/>
          <p:cNvCxnSpPr>
            <a:stCxn id="47" idx="6"/>
            <a:endCxn id="48" idx="2"/>
          </p:cNvCxnSpPr>
          <p:nvPr/>
        </p:nvCxnSpPr>
        <p:spPr>
          <a:xfrm>
            <a:off x="9638342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Ellipse 49"/>
          <p:cNvSpPr/>
          <p:nvPr/>
        </p:nvSpPr>
        <p:spPr>
          <a:xfrm>
            <a:off x="937403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51" name="Ellipse 50"/>
          <p:cNvSpPr/>
          <p:nvPr/>
        </p:nvSpPr>
        <p:spPr>
          <a:xfrm>
            <a:off x="1016984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52" name="Gerader Verbinder 51"/>
          <p:cNvCxnSpPr>
            <a:stCxn id="50" idx="6"/>
            <a:endCxn id="51" idx="2"/>
          </p:cNvCxnSpPr>
          <p:nvPr/>
        </p:nvCxnSpPr>
        <p:spPr>
          <a:xfrm>
            <a:off x="9638342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937403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54" name="Ellipse 53"/>
          <p:cNvSpPr/>
          <p:nvPr/>
        </p:nvSpPr>
        <p:spPr>
          <a:xfrm>
            <a:off x="1016984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55" name="Gerader Verbinder 54"/>
          <p:cNvCxnSpPr>
            <a:stCxn id="53" idx="6"/>
            <a:endCxn id="54" idx="2"/>
          </p:cNvCxnSpPr>
          <p:nvPr/>
        </p:nvCxnSpPr>
        <p:spPr>
          <a:xfrm>
            <a:off x="9638342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6453291" y="384475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58" name="Textfeld 57"/>
          <p:cNvSpPr txBox="1"/>
          <p:nvPr/>
        </p:nvSpPr>
        <p:spPr>
          <a:xfrm>
            <a:off x="6453291" y="42642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59" name="Textfeld 58"/>
          <p:cNvSpPr txBox="1"/>
          <p:nvPr/>
        </p:nvSpPr>
        <p:spPr>
          <a:xfrm>
            <a:off x="6458894" y="4688068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60" name="Textfeld 59"/>
          <p:cNvSpPr txBox="1"/>
          <p:nvPr/>
        </p:nvSpPr>
        <p:spPr>
          <a:xfrm>
            <a:off x="6455084" y="510755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61" name="Textfeld 60"/>
          <p:cNvSpPr txBox="1"/>
          <p:nvPr/>
        </p:nvSpPr>
        <p:spPr>
          <a:xfrm>
            <a:off x="8004310" y="384469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62" name="Textfeld 61"/>
          <p:cNvSpPr txBox="1"/>
          <p:nvPr/>
        </p:nvSpPr>
        <p:spPr>
          <a:xfrm>
            <a:off x="8004310" y="4264180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63" name="Textfeld 62"/>
          <p:cNvSpPr txBox="1"/>
          <p:nvPr/>
        </p:nvSpPr>
        <p:spPr>
          <a:xfrm>
            <a:off x="8009913" y="468800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8006103" y="510749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971276" y="384548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8971276" y="4264970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7" name="Textfeld 66"/>
          <p:cNvSpPr txBox="1"/>
          <p:nvPr/>
        </p:nvSpPr>
        <p:spPr>
          <a:xfrm>
            <a:off x="8976879" y="468879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8973069" y="510828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10488081" y="384475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70" name="Textfeld 69"/>
          <p:cNvSpPr txBox="1"/>
          <p:nvPr/>
        </p:nvSpPr>
        <p:spPr>
          <a:xfrm>
            <a:off x="10488081" y="42642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10493684" y="4688068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10489874" y="510755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73" name="Abgerundetes Rechteck 72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4" name="Abgerundetes Rechteck 73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5" name="Gerade Verbindung mit Pfeil 74"/>
          <p:cNvCxnSpPr>
            <a:stCxn id="73" idx="2"/>
            <a:endCxn id="74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106" name="Ellipse 105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07" name="Ellipse 106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8" name="Ellipse 107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Gerader Verbinder 113"/>
          <p:cNvCxnSpPr>
            <a:stCxn id="108" idx="4"/>
            <a:endCxn id="106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Gerader Verbinder 114"/>
          <p:cNvCxnSpPr>
            <a:stCxn id="109" idx="4"/>
            <a:endCxn id="107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Gerader Verbinder 115"/>
          <p:cNvCxnSpPr>
            <a:stCxn id="106" idx="6"/>
            <a:endCxn id="107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Gerader Verbinder 116"/>
          <p:cNvCxnSpPr>
            <a:stCxn id="108" idx="5"/>
            <a:endCxn id="107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06" idx="7"/>
            <a:endCxn id="109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feld 118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26299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120" name="Ellipse 119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21" name="Ellipse 120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22" name="Ellipse 121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23" name="Ellipse 122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24" name="Ellipse 123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25" name="Gerader Verbinder 124"/>
          <p:cNvCxnSpPr>
            <a:stCxn id="122" idx="0"/>
            <a:endCxn id="124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123" idx="0"/>
            <a:endCxn id="124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122" idx="6"/>
            <a:endCxn id="123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r Verbinder 127"/>
          <p:cNvCxnSpPr>
            <a:stCxn id="122" idx="4"/>
            <a:endCxn id="120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r Verbinder 128"/>
          <p:cNvCxnSpPr>
            <a:stCxn id="123" idx="4"/>
            <a:endCxn id="121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r Verbinder 129"/>
          <p:cNvCxnSpPr>
            <a:stCxn id="120" idx="6"/>
            <a:endCxn id="121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r Verbinder 130"/>
          <p:cNvCxnSpPr>
            <a:stCxn id="122" idx="5"/>
            <a:endCxn id="121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r Verbinder 131"/>
          <p:cNvCxnSpPr>
            <a:stCxn id="120" idx="7"/>
            <a:endCxn id="123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feld 132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134" name="Ellipse 133"/>
          <p:cNvSpPr/>
          <p:nvPr/>
        </p:nvSpPr>
        <p:spPr>
          <a:xfrm>
            <a:off x="705162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35" name="Ellipse 134"/>
          <p:cNvSpPr/>
          <p:nvPr/>
        </p:nvSpPr>
        <p:spPr>
          <a:xfrm>
            <a:off x="784743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36" name="Ellipse 135"/>
          <p:cNvSpPr/>
          <p:nvPr/>
        </p:nvSpPr>
        <p:spPr>
          <a:xfrm>
            <a:off x="7449534" y="374168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37" name="Gerader Verbinder 136"/>
          <p:cNvCxnSpPr>
            <a:stCxn id="134" idx="0"/>
            <a:endCxn id="136" idx="3"/>
          </p:cNvCxnSpPr>
          <p:nvPr/>
        </p:nvCxnSpPr>
        <p:spPr>
          <a:xfrm flipV="1">
            <a:off x="7183781" y="3969538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Gerader Verbinder 137"/>
          <p:cNvCxnSpPr>
            <a:stCxn id="135" idx="0"/>
            <a:endCxn id="136" idx="5"/>
          </p:cNvCxnSpPr>
          <p:nvPr/>
        </p:nvCxnSpPr>
        <p:spPr>
          <a:xfrm flipH="1" flipV="1">
            <a:off x="7675131" y="3969538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Gerader Verbinder 138"/>
          <p:cNvCxnSpPr>
            <a:stCxn id="134" idx="6"/>
            <a:endCxn id="135" idx="2"/>
          </p:cNvCxnSpPr>
          <p:nvPr/>
        </p:nvCxnSpPr>
        <p:spPr>
          <a:xfrm>
            <a:off x="7315932" y="46149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Ellipse 139"/>
          <p:cNvSpPr/>
          <p:nvPr/>
        </p:nvSpPr>
        <p:spPr>
          <a:xfrm>
            <a:off x="852179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41" name="Ellipse 140"/>
          <p:cNvSpPr/>
          <p:nvPr/>
        </p:nvSpPr>
        <p:spPr>
          <a:xfrm>
            <a:off x="931760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42" name="Ellipse 141"/>
          <p:cNvSpPr/>
          <p:nvPr/>
        </p:nvSpPr>
        <p:spPr>
          <a:xfrm>
            <a:off x="8919698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43" name="Gerader Verbinder 142"/>
          <p:cNvCxnSpPr>
            <a:stCxn id="140" idx="0"/>
            <a:endCxn id="142" idx="3"/>
          </p:cNvCxnSpPr>
          <p:nvPr/>
        </p:nvCxnSpPr>
        <p:spPr>
          <a:xfrm flipV="1">
            <a:off x="8653945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Gerader Verbinder 143"/>
          <p:cNvCxnSpPr>
            <a:stCxn id="141" idx="0"/>
            <a:endCxn id="142" idx="5"/>
          </p:cNvCxnSpPr>
          <p:nvPr/>
        </p:nvCxnSpPr>
        <p:spPr>
          <a:xfrm flipH="1" flipV="1">
            <a:off x="9145295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Gerader Verbinder 144"/>
          <p:cNvCxnSpPr>
            <a:stCxn id="140" idx="6"/>
            <a:endCxn id="141" idx="2"/>
          </p:cNvCxnSpPr>
          <p:nvPr/>
        </p:nvCxnSpPr>
        <p:spPr>
          <a:xfrm>
            <a:off x="8786096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Ellipse 145"/>
          <p:cNvSpPr/>
          <p:nvPr/>
        </p:nvSpPr>
        <p:spPr>
          <a:xfrm>
            <a:off x="994695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47" name="Ellipse 146"/>
          <p:cNvSpPr/>
          <p:nvPr/>
        </p:nvSpPr>
        <p:spPr>
          <a:xfrm>
            <a:off x="1074276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48" name="Ellipse 147"/>
          <p:cNvSpPr/>
          <p:nvPr/>
        </p:nvSpPr>
        <p:spPr>
          <a:xfrm>
            <a:off x="10344861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49" name="Gerader Verbinder 148"/>
          <p:cNvCxnSpPr>
            <a:stCxn id="146" idx="0"/>
            <a:endCxn id="148" idx="3"/>
          </p:cNvCxnSpPr>
          <p:nvPr/>
        </p:nvCxnSpPr>
        <p:spPr>
          <a:xfrm flipV="1">
            <a:off x="10079108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Gerader Verbinder 149"/>
          <p:cNvCxnSpPr>
            <a:stCxn id="147" idx="0"/>
            <a:endCxn id="148" idx="5"/>
          </p:cNvCxnSpPr>
          <p:nvPr/>
        </p:nvCxnSpPr>
        <p:spPr>
          <a:xfrm flipH="1" flipV="1">
            <a:off x="10570458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Gerader Verbinder 150"/>
          <p:cNvCxnSpPr>
            <a:stCxn id="146" idx="6"/>
            <a:endCxn id="147" idx="2"/>
          </p:cNvCxnSpPr>
          <p:nvPr/>
        </p:nvCxnSpPr>
        <p:spPr>
          <a:xfrm>
            <a:off x="10211259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Ellipse 151"/>
          <p:cNvSpPr/>
          <p:nvPr/>
        </p:nvSpPr>
        <p:spPr>
          <a:xfrm>
            <a:off x="781942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53" name="Ellipse 152"/>
          <p:cNvSpPr/>
          <p:nvPr/>
        </p:nvSpPr>
        <p:spPr>
          <a:xfrm>
            <a:off x="861523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54" name="Ellipse 153"/>
          <p:cNvSpPr/>
          <p:nvPr/>
        </p:nvSpPr>
        <p:spPr>
          <a:xfrm>
            <a:off x="8217333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55" name="Gerader Verbinder 154"/>
          <p:cNvCxnSpPr>
            <a:stCxn id="152" idx="0"/>
            <a:endCxn id="154" idx="3"/>
          </p:cNvCxnSpPr>
          <p:nvPr/>
        </p:nvCxnSpPr>
        <p:spPr>
          <a:xfrm flipV="1">
            <a:off x="7951580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Gerader Verbinder 155"/>
          <p:cNvCxnSpPr>
            <a:stCxn id="153" idx="0"/>
            <a:endCxn id="154" idx="5"/>
          </p:cNvCxnSpPr>
          <p:nvPr/>
        </p:nvCxnSpPr>
        <p:spPr>
          <a:xfrm flipH="1" flipV="1">
            <a:off x="8442930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Gerader Verbinder 156"/>
          <p:cNvCxnSpPr>
            <a:stCxn id="152" idx="6"/>
            <a:endCxn id="153" idx="2"/>
          </p:cNvCxnSpPr>
          <p:nvPr/>
        </p:nvCxnSpPr>
        <p:spPr>
          <a:xfrm>
            <a:off x="8083731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Ellipse 157"/>
          <p:cNvSpPr/>
          <p:nvPr/>
        </p:nvSpPr>
        <p:spPr>
          <a:xfrm>
            <a:off x="928329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59" name="Ellipse 158"/>
          <p:cNvSpPr/>
          <p:nvPr/>
        </p:nvSpPr>
        <p:spPr>
          <a:xfrm>
            <a:off x="1007910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60" name="Ellipse 159"/>
          <p:cNvSpPr/>
          <p:nvPr/>
        </p:nvSpPr>
        <p:spPr>
          <a:xfrm>
            <a:off x="9681203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61" name="Gerader Verbinder 160"/>
          <p:cNvCxnSpPr>
            <a:stCxn id="158" idx="0"/>
            <a:endCxn id="160" idx="3"/>
          </p:cNvCxnSpPr>
          <p:nvPr/>
        </p:nvCxnSpPr>
        <p:spPr>
          <a:xfrm flipV="1">
            <a:off x="9415450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Gerader Verbinder 161"/>
          <p:cNvCxnSpPr>
            <a:stCxn id="159" idx="0"/>
            <a:endCxn id="160" idx="5"/>
          </p:cNvCxnSpPr>
          <p:nvPr/>
        </p:nvCxnSpPr>
        <p:spPr>
          <a:xfrm flipH="1" flipV="1">
            <a:off x="9906800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Gerader Verbinder 162"/>
          <p:cNvCxnSpPr>
            <a:stCxn id="158" idx="6"/>
            <a:endCxn id="159" idx="2"/>
          </p:cNvCxnSpPr>
          <p:nvPr/>
        </p:nvCxnSpPr>
        <p:spPr>
          <a:xfrm>
            <a:off x="9547601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25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7/12/2015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90" name="Ellipse 89"/>
          <p:cNvSpPr/>
          <p:nvPr/>
        </p:nvSpPr>
        <p:spPr>
          <a:xfrm>
            <a:off x="705162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91" name="Ellipse 90"/>
          <p:cNvSpPr/>
          <p:nvPr/>
        </p:nvSpPr>
        <p:spPr>
          <a:xfrm>
            <a:off x="784743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92" name="Ellipse 91"/>
          <p:cNvSpPr/>
          <p:nvPr/>
        </p:nvSpPr>
        <p:spPr>
          <a:xfrm>
            <a:off x="7449534" y="374168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7183781" y="3969538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7675131" y="3969538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7315932" y="46149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Ellipse 95"/>
          <p:cNvSpPr/>
          <p:nvPr/>
        </p:nvSpPr>
        <p:spPr>
          <a:xfrm>
            <a:off x="852179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7" name="Ellipse 96"/>
          <p:cNvSpPr/>
          <p:nvPr/>
        </p:nvSpPr>
        <p:spPr>
          <a:xfrm>
            <a:off x="931760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8" name="Ellipse 97"/>
          <p:cNvSpPr/>
          <p:nvPr/>
        </p:nvSpPr>
        <p:spPr>
          <a:xfrm>
            <a:off x="8919698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9" name="Gerader Verbinder 98"/>
          <p:cNvCxnSpPr>
            <a:stCxn id="96" idx="0"/>
            <a:endCxn id="98" idx="3"/>
          </p:cNvCxnSpPr>
          <p:nvPr/>
        </p:nvCxnSpPr>
        <p:spPr>
          <a:xfrm flipV="1">
            <a:off x="8653945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97" idx="0"/>
            <a:endCxn id="98" idx="5"/>
          </p:cNvCxnSpPr>
          <p:nvPr/>
        </p:nvCxnSpPr>
        <p:spPr>
          <a:xfrm flipH="1" flipV="1">
            <a:off x="9145295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/>
          <p:cNvCxnSpPr>
            <a:stCxn id="96" idx="6"/>
            <a:endCxn id="97" idx="2"/>
          </p:cNvCxnSpPr>
          <p:nvPr/>
        </p:nvCxnSpPr>
        <p:spPr>
          <a:xfrm>
            <a:off x="8786096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994695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1074276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4" name="Ellipse 103"/>
          <p:cNvSpPr/>
          <p:nvPr/>
        </p:nvSpPr>
        <p:spPr>
          <a:xfrm>
            <a:off x="10344861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05" name="Gerader Verbinder 104"/>
          <p:cNvCxnSpPr>
            <a:stCxn id="102" idx="0"/>
            <a:endCxn id="104" idx="3"/>
          </p:cNvCxnSpPr>
          <p:nvPr/>
        </p:nvCxnSpPr>
        <p:spPr>
          <a:xfrm flipV="1">
            <a:off x="10079108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3" idx="0"/>
            <a:endCxn id="104" idx="5"/>
          </p:cNvCxnSpPr>
          <p:nvPr/>
        </p:nvCxnSpPr>
        <p:spPr>
          <a:xfrm flipH="1" flipV="1">
            <a:off x="10570458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2" idx="6"/>
            <a:endCxn id="103" idx="2"/>
          </p:cNvCxnSpPr>
          <p:nvPr/>
        </p:nvCxnSpPr>
        <p:spPr>
          <a:xfrm>
            <a:off x="10211259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Ellipse 107"/>
          <p:cNvSpPr/>
          <p:nvPr/>
        </p:nvSpPr>
        <p:spPr>
          <a:xfrm>
            <a:off x="781942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61523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217333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7951580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442930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083731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Ellipse 113"/>
          <p:cNvSpPr/>
          <p:nvPr/>
        </p:nvSpPr>
        <p:spPr>
          <a:xfrm>
            <a:off x="928329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15" name="Ellipse 114"/>
          <p:cNvSpPr/>
          <p:nvPr/>
        </p:nvSpPr>
        <p:spPr>
          <a:xfrm>
            <a:off x="1007910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6" name="Ellipse 115"/>
          <p:cNvSpPr/>
          <p:nvPr/>
        </p:nvSpPr>
        <p:spPr>
          <a:xfrm>
            <a:off x="9681203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17" name="Gerader Verbinder 116"/>
          <p:cNvCxnSpPr>
            <a:stCxn id="114" idx="0"/>
            <a:endCxn id="116" idx="3"/>
          </p:cNvCxnSpPr>
          <p:nvPr/>
        </p:nvCxnSpPr>
        <p:spPr>
          <a:xfrm flipV="1">
            <a:off x="9415450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15" idx="0"/>
            <a:endCxn id="116" idx="5"/>
          </p:cNvCxnSpPr>
          <p:nvPr/>
        </p:nvCxnSpPr>
        <p:spPr>
          <a:xfrm flipH="1" flipV="1">
            <a:off x="9906800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r Verbinder 118"/>
          <p:cNvCxnSpPr>
            <a:stCxn id="114" idx="6"/>
            <a:endCxn id="115" idx="2"/>
          </p:cNvCxnSpPr>
          <p:nvPr/>
        </p:nvCxnSpPr>
        <p:spPr>
          <a:xfrm>
            <a:off x="9547601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feld 59"/>
          <p:cNvSpPr txBox="1"/>
          <p:nvPr/>
        </p:nvSpPr>
        <p:spPr>
          <a:xfrm>
            <a:off x="6982001" y="402342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1" name="Textfeld 60"/>
          <p:cNvSpPr txBox="1"/>
          <p:nvPr/>
        </p:nvSpPr>
        <p:spPr>
          <a:xfrm>
            <a:off x="7841579" y="403438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2" name="Textfeld 61"/>
          <p:cNvSpPr txBox="1"/>
          <p:nvPr/>
        </p:nvSpPr>
        <p:spPr>
          <a:xfrm>
            <a:off x="7408115" y="46691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3" name="Textfeld 62"/>
          <p:cNvSpPr txBox="1"/>
          <p:nvPr/>
        </p:nvSpPr>
        <p:spPr>
          <a:xfrm>
            <a:off x="8453851" y="399835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9313429" y="400931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879965" y="464407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9904951" y="398881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7" name="Textfeld 66"/>
          <p:cNvSpPr txBox="1"/>
          <p:nvPr/>
        </p:nvSpPr>
        <p:spPr>
          <a:xfrm>
            <a:off x="10764529" y="399977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10331065" y="463453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7778125" y="525813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70" name="Textfeld 69"/>
          <p:cNvSpPr txBox="1"/>
          <p:nvPr/>
        </p:nvSpPr>
        <p:spPr>
          <a:xfrm>
            <a:off x="8637703" y="526909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8204239" y="590385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9220428" y="523738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0" name="Textfeld 119"/>
          <p:cNvSpPr txBox="1"/>
          <p:nvPr/>
        </p:nvSpPr>
        <p:spPr>
          <a:xfrm>
            <a:off x="10080006" y="524834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1" name="Textfeld 120"/>
          <p:cNvSpPr txBox="1"/>
          <p:nvPr/>
        </p:nvSpPr>
        <p:spPr>
          <a:xfrm>
            <a:off x="9646542" y="588310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47060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3391</Words>
  <Application>Microsoft Office PowerPoint</Application>
  <PresentationFormat>Breitbild</PresentationFormat>
  <Paragraphs>946</Paragraphs>
  <Slides>44</Slides>
  <Notes>25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44</vt:i4>
      </vt:variant>
    </vt:vector>
  </HeadingPairs>
  <TitlesOfParts>
    <vt:vector size="50" baseType="lpstr">
      <vt:lpstr>Arial</vt:lpstr>
      <vt:lpstr>Calibri</vt:lpstr>
      <vt:lpstr>Cambria Math</vt:lpstr>
      <vt:lpstr>Segoe UI Light</vt:lpstr>
      <vt:lpstr>Wingdings</vt:lpstr>
      <vt:lpstr>Retrospect</vt:lpstr>
      <vt:lpstr>PowerPoint-Präsentation</vt:lpstr>
      <vt:lpstr>Problem</vt:lpstr>
      <vt:lpstr>The Data</vt:lpstr>
      <vt:lpstr>k-Trusses</vt:lpstr>
      <vt:lpstr>k-Trusses</vt:lpstr>
      <vt:lpstr>Implementation – Find Truss</vt:lpstr>
      <vt:lpstr>Implementation – Find Truss</vt:lpstr>
      <vt:lpstr>Implementation – Find Truss</vt:lpstr>
      <vt:lpstr>Implementation – Find Truss</vt:lpstr>
      <vt:lpstr>Implementation – Find Truss</vt:lpstr>
      <vt:lpstr>Implementation – Find Truss</vt:lpstr>
      <vt:lpstr>Implementation – Find Truss</vt:lpstr>
      <vt:lpstr>Implementation – Filter Triangles</vt:lpstr>
      <vt:lpstr>Implementation – Max Truss</vt:lpstr>
      <vt:lpstr>Implementation – Max Truss</vt:lpstr>
      <vt:lpstr>Implementation – Max Truss</vt:lpstr>
      <vt:lpstr>Implementation – Max Truss</vt:lpstr>
      <vt:lpstr>Implementation – Max Truss</vt:lpstr>
      <vt:lpstr>Implementation – Max Truss</vt:lpstr>
      <vt:lpstr>Evaluation – Conditions</vt:lpstr>
      <vt:lpstr>Evaluation – Spark scaling by #cores</vt:lpstr>
      <vt:lpstr>Evaluation – Flink scaling by #cores</vt:lpstr>
      <vt:lpstr>Evaluation – Flink vs Spark</vt:lpstr>
      <vt:lpstr>Evaluation – Relative Speedup</vt:lpstr>
      <vt:lpstr>Evaluation – Program Parts</vt:lpstr>
      <vt:lpstr>Evaluation – Truss</vt:lpstr>
      <vt:lpstr>Evaluation – Maximal Truss</vt:lpstr>
      <vt:lpstr>Conclusions</vt:lpstr>
      <vt:lpstr>References</vt:lpstr>
      <vt:lpstr>Implementation – Max Truss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Evaluation – Triangle Generation</vt:lpstr>
      <vt:lpstr>Evaluation – Triangle Generation</vt:lpstr>
      <vt:lpstr>Direction?</vt:lpstr>
      <vt:lpstr>Direction?</vt:lpstr>
      <vt:lpstr>Direction?</vt:lpstr>
      <vt:lpstr>Finding the maximum Truss</vt:lpstr>
      <vt:lpstr>Evaluation – starting 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888</cp:revision>
  <dcterms:created xsi:type="dcterms:W3CDTF">2014-04-10T08:32:59Z</dcterms:created>
  <dcterms:modified xsi:type="dcterms:W3CDTF">2015-07-12T13:18:42Z</dcterms:modified>
</cp:coreProperties>
</file>

<file path=docProps/thumbnail.jpeg>
</file>